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62" r:id="rId7"/>
    <p:sldId id="263" r:id="rId8"/>
    <p:sldId id="264" r:id="rId9"/>
    <p:sldId id="265" r:id="rId10"/>
    <p:sldId id="266" r:id="rId11"/>
    <p:sldId id="268" r:id="rId12"/>
    <p:sldId id="269" r:id="rId13"/>
    <p:sldId id="270" r:id="rId14"/>
    <p:sldId id="271" r:id="rId15"/>
    <p:sldId id="272" r:id="rId16"/>
    <p:sldId id="273" r:id="rId17"/>
    <p:sldId id="274" r:id="rId18"/>
    <p:sldId id="275" r:id="rId19"/>
    <p:sldId id="276"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308"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B1E2C67-CD13-46CE-BAF7-B661A838017B}" type="datetimeFigureOut">
              <a:rPr lang="en-US" smtClean="0"/>
              <a:t>11/26/2016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69973-0B3E-48F0-983F-43022ADCD66B}" type="slidenum">
              <a:rPr lang="en-US" smtClean="0"/>
              <a:t>‹#›</a:t>
            </a:fld>
            <a:endParaRPr lang="en-US"/>
          </a:p>
        </p:txBody>
      </p:sp>
    </p:spTree>
    <p:extLst>
      <p:ext uri="{BB962C8B-B14F-4D97-AF65-F5344CB8AC3E}">
        <p14:creationId xmlns:p14="http://schemas.microsoft.com/office/powerpoint/2010/main" val="4124520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B1E2C67-CD13-46CE-BAF7-B661A838017B}" type="datetimeFigureOut">
              <a:rPr lang="en-US" smtClean="0"/>
              <a:t>11/26/2016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69973-0B3E-48F0-983F-43022ADCD66B}" type="slidenum">
              <a:rPr lang="en-US" smtClean="0"/>
              <a:t>‹#›</a:t>
            </a:fld>
            <a:endParaRPr lang="en-US"/>
          </a:p>
        </p:txBody>
      </p:sp>
    </p:spTree>
    <p:extLst>
      <p:ext uri="{BB962C8B-B14F-4D97-AF65-F5344CB8AC3E}">
        <p14:creationId xmlns:p14="http://schemas.microsoft.com/office/powerpoint/2010/main" val="2028291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B1E2C67-CD13-46CE-BAF7-B661A838017B}" type="datetimeFigureOut">
              <a:rPr lang="en-US" smtClean="0"/>
              <a:t>11/26/2016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69973-0B3E-48F0-983F-43022ADCD66B}" type="slidenum">
              <a:rPr lang="en-US" smtClean="0"/>
              <a:t>‹#›</a:t>
            </a:fld>
            <a:endParaRPr lang="en-US"/>
          </a:p>
        </p:txBody>
      </p:sp>
    </p:spTree>
    <p:extLst>
      <p:ext uri="{BB962C8B-B14F-4D97-AF65-F5344CB8AC3E}">
        <p14:creationId xmlns:p14="http://schemas.microsoft.com/office/powerpoint/2010/main" val="423201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B1E2C67-CD13-46CE-BAF7-B661A838017B}" type="datetimeFigureOut">
              <a:rPr lang="en-US" smtClean="0"/>
              <a:t>11/26/2016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D69973-0B3E-48F0-983F-43022ADCD66B}" type="slidenum">
              <a:rPr lang="en-US" smtClean="0"/>
              <a:t>‹#›</a:t>
            </a:fld>
            <a:endParaRPr lang="en-US"/>
          </a:p>
        </p:txBody>
      </p:sp>
    </p:spTree>
    <p:extLst>
      <p:ext uri="{BB962C8B-B14F-4D97-AF65-F5344CB8AC3E}">
        <p14:creationId xmlns:p14="http://schemas.microsoft.com/office/powerpoint/2010/main" val="3477596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B1E2C67-CD13-46CE-BAF7-B661A838017B}" type="datetimeFigureOut">
              <a:rPr lang="en-US" smtClean="0"/>
              <a:t>11/26/2016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D69973-0B3E-48F0-983F-43022ADCD66B}" type="slidenum">
              <a:rPr lang="en-US" smtClean="0"/>
              <a:t>‹#›</a:t>
            </a:fld>
            <a:endParaRPr lang="en-US"/>
          </a:p>
        </p:txBody>
      </p:sp>
    </p:spTree>
    <p:extLst>
      <p:ext uri="{BB962C8B-B14F-4D97-AF65-F5344CB8AC3E}">
        <p14:creationId xmlns:p14="http://schemas.microsoft.com/office/powerpoint/2010/main" val="42878662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B1E2C67-CD13-46CE-BAF7-B661A838017B}" type="datetimeFigureOut">
              <a:rPr lang="en-US" smtClean="0"/>
              <a:t>11/26/2016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D69973-0B3E-48F0-983F-43022ADCD66B}" type="slidenum">
              <a:rPr lang="en-US" smtClean="0"/>
              <a:t>‹#›</a:t>
            </a:fld>
            <a:endParaRPr lang="en-US"/>
          </a:p>
        </p:txBody>
      </p:sp>
    </p:spTree>
    <p:extLst>
      <p:ext uri="{BB962C8B-B14F-4D97-AF65-F5344CB8AC3E}">
        <p14:creationId xmlns:p14="http://schemas.microsoft.com/office/powerpoint/2010/main" val="30614256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1E2C67-CD13-46CE-BAF7-B661A838017B}" type="datetimeFigureOut">
              <a:rPr lang="en-US" smtClean="0"/>
              <a:t>11/26/2016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BD69973-0B3E-48F0-983F-43022ADCD66B}" type="slidenum">
              <a:rPr lang="en-US" smtClean="0"/>
              <a:t>‹#›</a:t>
            </a:fld>
            <a:endParaRPr lang="en-US"/>
          </a:p>
        </p:txBody>
      </p:sp>
    </p:spTree>
    <p:extLst>
      <p:ext uri="{BB962C8B-B14F-4D97-AF65-F5344CB8AC3E}">
        <p14:creationId xmlns:p14="http://schemas.microsoft.com/office/powerpoint/2010/main" val="33284937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1E2C67-CD13-46CE-BAF7-B661A838017B}" type="datetimeFigureOut">
              <a:rPr lang="en-US" smtClean="0"/>
              <a:t>11/26/2016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D69973-0B3E-48F0-983F-43022ADCD66B}" type="slidenum">
              <a:rPr lang="en-US" smtClean="0"/>
              <a:t>‹#›</a:t>
            </a:fld>
            <a:endParaRPr lang="en-US"/>
          </a:p>
        </p:txBody>
      </p:sp>
    </p:spTree>
    <p:extLst>
      <p:ext uri="{BB962C8B-B14F-4D97-AF65-F5344CB8AC3E}">
        <p14:creationId xmlns:p14="http://schemas.microsoft.com/office/powerpoint/2010/main" val="924125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1E2C67-CD13-46CE-BAF7-B661A838017B}" type="datetimeFigureOut">
              <a:rPr lang="en-US" smtClean="0"/>
              <a:t>11/26/2016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D69973-0B3E-48F0-983F-43022ADCD66B}" type="slidenum">
              <a:rPr lang="en-US" smtClean="0"/>
              <a:t>‹#›</a:t>
            </a:fld>
            <a:endParaRPr lang="en-US"/>
          </a:p>
        </p:txBody>
      </p:sp>
    </p:spTree>
    <p:extLst>
      <p:ext uri="{BB962C8B-B14F-4D97-AF65-F5344CB8AC3E}">
        <p14:creationId xmlns:p14="http://schemas.microsoft.com/office/powerpoint/2010/main" val="873238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B1E2C67-CD13-46CE-BAF7-B661A838017B}" type="datetimeFigureOut">
              <a:rPr lang="en-US" smtClean="0"/>
              <a:t>11/26/2016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69973-0B3E-48F0-983F-43022ADCD66B}" type="slidenum">
              <a:rPr lang="en-US" smtClean="0"/>
              <a:t>‹#›</a:t>
            </a:fld>
            <a:endParaRPr lang="en-US"/>
          </a:p>
        </p:txBody>
      </p:sp>
    </p:spTree>
    <p:extLst>
      <p:ext uri="{BB962C8B-B14F-4D97-AF65-F5344CB8AC3E}">
        <p14:creationId xmlns:p14="http://schemas.microsoft.com/office/powerpoint/2010/main" val="460575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B1E2C67-CD13-46CE-BAF7-B661A838017B}" type="datetimeFigureOut">
              <a:rPr lang="en-US" smtClean="0"/>
              <a:t>11/26/2016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69973-0B3E-48F0-983F-43022ADCD66B}" type="slidenum">
              <a:rPr lang="en-US" smtClean="0"/>
              <a:t>‹#›</a:t>
            </a:fld>
            <a:endParaRPr lang="en-US"/>
          </a:p>
        </p:txBody>
      </p:sp>
    </p:spTree>
    <p:extLst>
      <p:ext uri="{BB962C8B-B14F-4D97-AF65-F5344CB8AC3E}">
        <p14:creationId xmlns:p14="http://schemas.microsoft.com/office/powerpoint/2010/main" val="3820448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1E2C67-CD13-46CE-BAF7-B661A838017B}" type="datetimeFigureOut">
              <a:rPr lang="en-US" smtClean="0"/>
              <a:t>11/26/2016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D69973-0B3E-48F0-983F-43022ADCD66B}" type="slidenum">
              <a:rPr lang="en-US" smtClean="0"/>
              <a:t>‹#›</a:t>
            </a:fld>
            <a:endParaRPr lang="en-US"/>
          </a:p>
        </p:txBody>
      </p:sp>
    </p:spTree>
    <p:extLst>
      <p:ext uri="{BB962C8B-B14F-4D97-AF65-F5344CB8AC3E}">
        <p14:creationId xmlns:p14="http://schemas.microsoft.com/office/powerpoint/2010/main" val="35571316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119945"/>
          </a:xfrm>
          <a:prstGeom prst="rect">
            <a:avLst/>
          </a:prstGeom>
          <a:noFill/>
        </p:spPr>
        <p:txBody>
          <a:bodyPr wrap="square" rtlCol="0">
            <a:spAutoFit/>
          </a:bodyPr>
          <a:lstStyle/>
          <a:p>
            <a:pPr algn="ctr">
              <a:lnSpc>
                <a:spcPct val="150000"/>
              </a:lnSpc>
            </a:pPr>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ctr">
              <a:lnSpc>
                <a:spcPct val="150000"/>
              </a:lnSpc>
            </a:pPr>
            <a:r>
              <a:rPr lang="vi-VN" sz="2400" smtClean="0">
                <a:latin typeface="Times New Roman" pitchFamily="18" charset="0"/>
                <a:cs typeface="Times New Roman" pitchFamily="18" charset="0"/>
              </a:rPr>
              <a:t>Mã số của chương 5: MH 16 - 05</a:t>
            </a:r>
          </a:p>
          <a:p>
            <a:pPr algn="just">
              <a:lnSpc>
                <a:spcPct val="150000"/>
              </a:lnSpc>
            </a:pPr>
            <a:r>
              <a:rPr lang="vi-VN" sz="2400" smtClean="0">
                <a:latin typeface="Times New Roman" pitchFamily="18" charset="0"/>
                <a:cs typeface="Times New Roman" pitchFamily="18" charset="0"/>
              </a:rPr>
              <a:t>Mục tiêu</a:t>
            </a:r>
          </a:p>
          <a:p>
            <a:pPr algn="just">
              <a:lnSpc>
                <a:spcPct val="150000"/>
              </a:lnSpc>
            </a:pPr>
            <a:r>
              <a:rPr lang="vi-VN" sz="2400" smtClean="0">
                <a:latin typeface="Times New Roman" pitchFamily="18" charset="0"/>
                <a:cs typeface="Times New Roman" pitchFamily="18" charset="0"/>
              </a:rPr>
              <a:t>- Trình bày được đầy đủ các loại thời gian lao động, các biện pháp chống lãng phí thời gian lao động</a:t>
            </a:r>
          </a:p>
          <a:p>
            <a:pPr algn="just">
              <a:lnSpc>
                <a:spcPct val="150000"/>
              </a:lnSpc>
            </a:pPr>
            <a:r>
              <a:rPr lang="vi-VN" sz="2400" smtClean="0">
                <a:latin typeface="Times New Roman" pitchFamily="18" charset="0"/>
                <a:cs typeface="Times New Roman" pitchFamily="18" charset="0"/>
              </a:rPr>
              <a:t>- Phân tích được phương pháp tính định mức lao động và tính công lao động để áp dụng vào sản xuất nhằm nâng cao chất lượng sản phẩm, giảm giá thành</a:t>
            </a:r>
          </a:p>
          <a:p>
            <a:pPr algn="just">
              <a:lnSpc>
                <a:spcPct val="150000"/>
              </a:lnSpc>
            </a:pPr>
            <a:r>
              <a:rPr lang="vi-VN" sz="2400" smtClean="0">
                <a:latin typeface="Times New Roman" pitchFamily="18" charset="0"/>
                <a:cs typeface="Times New Roman" pitchFamily="18" charset="0"/>
              </a:rPr>
              <a:t>- Tuân thủ đúng quy định, quy phạm trong công tác quản lý chất lượng sản phẩm.</a:t>
            </a:r>
          </a:p>
        </p:txBody>
      </p:sp>
    </p:spTree>
    <p:extLst>
      <p:ext uri="{BB962C8B-B14F-4D97-AF65-F5344CB8AC3E}">
        <p14:creationId xmlns:p14="http://schemas.microsoft.com/office/powerpoint/2010/main" val="12895231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3048000"/>
            <a:ext cx="9144000" cy="1384995"/>
          </a:xfrm>
          <a:prstGeom prst="rect">
            <a:avLst/>
          </a:prstGeom>
          <a:noFill/>
        </p:spPr>
        <p:txBody>
          <a:bodyPr wrap="square" rtlCol="0">
            <a:spAutoFit/>
          </a:bodyPr>
          <a:lstStyle/>
          <a:p>
            <a:pPr algn="just"/>
            <a:r>
              <a:rPr lang="vi-VN" sz="2800" b="1" smtClean="0">
                <a:latin typeface="Times New Roman" pitchFamily="18" charset="0"/>
                <a:cs typeface="Times New Roman" pitchFamily="18" charset="0"/>
              </a:rPr>
              <a:t>Sử dụng hợp lý thời gian lao động và tiết kiệm sức lao động trong doanh nghiệp</a:t>
            </a:r>
            <a:r>
              <a:rPr lang="vi-VN" sz="2800" smtClean="0">
                <a:latin typeface="Times New Roman" pitchFamily="18" charset="0"/>
                <a:cs typeface="Times New Roman" pitchFamily="18" charset="0"/>
              </a:rPr>
              <a:t>:</a:t>
            </a: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biện pháp quan trọng nâng cao hiệu quả hoạt động </a:t>
            </a:r>
            <a:r>
              <a:rPr lang="en-US" sz="2800" smtClean="0">
                <a:latin typeface="Times New Roman" pitchFamily="18" charset="0"/>
                <a:cs typeface="Times New Roman" pitchFamily="18" charset="0"/>
              </a:rPr>
              <a:t>SXKD</a:t>
            </a:r>
            <a:endParaRPr lang="vi-VN" sz="2800" smtClean="0">
              <a:latin typeface="Times New Roman" pitchFamily="18" charset="0"/>
              <a:cs typeface="Times New Roman" pitchFamily="18" charset="0"/>
            </a:endParaRPr>
          </a:p>
        </p:txBody>
      </p:sp>
      <p:sp>
        <p:nvSpPr>
          <p:cNvPr id="3" name="TextBox 2"/>
          <p:cNvSpPr txBox="1"/>
          <p:nvPr/>
        </p:nvSpPr>
        <p:spPr>
          <a:xfrm>
            <a:off x="0" y="0"/>
            <a:ext cx="9144000" cy="1200329"/>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5.1 THỜI GIAN LAO ĐỘNG</a:t>
            </a:r>
          </a:p>
        </p:txBody>
      </p:sp>
      <p:sp>
        <p:nvSpPr>
          <p:cNvPr id="5" name="TextBox 4"/>
          <p:cNvSpPr txBox="1"/>
          <p:nvPr/>
        </p:nvSpPr>
        <p:spPr>
          <a:xfrm>
            <a:off x="0" y="1200329"/>
            <a:ext cx="9144000" cy="1815882"/>
          </a:xfrm>
          <a:prstGeom prst="rect">
            <a:avLst/>
          </a:prstGeom>
          <a:noFill/>
        </p:spPr>
        <p:txBody>
          <a:bodyPr wrap="square" rtlCol="0">
            <a:spAutoFit/>
          </a:bodyPr>
          <a:lstStyle/>
          <a:p>
            <a:pPr algn="just"/>
            <a:r>
              <a:rPr lang="vi-VN" sz="2800" b="1" smtClean="0">
                <a:latin typeface="Times New Roman" pitchFamily="18" charset="0"/>
                <a:cs typeface="Times New Roman" pitchFamily="18" charset="0"/>
              </a:rPr>
              <a:t>Thời gian lao động</a:t>
            </a:r>
            <a:r>
              <a:rPr lang="vi-VN" sz="2800" smtClean="0">
                <a:latin typeface="Times New Roman" pitchFamily="18" charset="0"/>
                <a:cs typeface="Times New Roman" pitchFamily="18" charset="0"/>
              </a:rPr>
              <a:t>:</a:t>
            </a:r>
            <a:r>
              <a:rPr lang="en-US" sz="2800" smtClean="0">
                <a:latin typeface="Times New Roman" pitchFamily="18" charset="0"/>
                <a:cs typeface="Times New Roman" pitchFamily="18" charset="0"/>
              </a:rPr>
              <a:t> </a:t>
            </a:r>
            <a:r>
              <a:rPr lang="vi-VN" sz="2800" smtClean="0">
                <a:latin typeface="Times New Roman" pitchFamily="18" charset="0"/>
                <a:cs typeface="Times New Roman" pitchFamily="18" charset="0"/>
              </a:rPr>
              <a:t>Là khoản thời gian do pháp luật quy định, trong đó người lao động phải có mặt tại địa điểm sản xuất, công tác và thực hiện những nhiệm vụ được giao phù hợp với nội quy, điều lệ doanh nghiệp và hợp đồng lao động.</a:t>
            </a:r>
          </a:p>
        </p:txBody>
      </p:sp>
      <p:sp>
        <p:nvSpPr>
          <p:cNvPr id="6" name="TextBox 5"/>
          <p:cNvSpPr txBox="1"/>
          <p:nvPr/>
        </p:nvSpPr>
        <p:spPr>
          <a:xfrm>
            <a:off x="457200" y="4989493"/>
            <a:ext cx="1828800" cy="954107"/>
          </a:xfrm>
          <a:prstGeom prst="rect">
            <a:avLst/>
          </a:prstGeom>
          <a:noFill/>
        </p:spPr>
        <p:txBody>
          <a:bodyPr wrap="square" rtlCol="0">
            <a:spAutoFit/>
          </a:bodyPr>
          <a:lstStyle/>
          <a:p>
            <a:pPr algn="ctr"/>
            <a:r>
              <a:rPr lang="vi-VN" sz="2800" smtClean="0">
                <a:latin typeface="Times New Roman" pitchFamily="18" charset="0"/>
                <a:cs typeface="Times New Roman" pitchFamily="18" charset="0"/>
              </a:rPr>
              <a:t>số lượng</a:t>
            </a:r>
            <a:endParaRPr lang="en-US" sz="2800" smtClean="0">
              <a:latin typeface="Times New Roman" pitchFamily="18" charset="0"/>
              <a:cs typeface="Times New Roman" pitchFamily="18" charset="0"/>
            </a:endParaRPr>
          </a:p>
          <a:p>
            <a:pPr algn="ctr"/>
            <a:r>
              <a:rPr lang="vi-VN" sz="2800" smtClean="0">
                <a:latin typeface="Times New Roman" pitchFamily="18" charset="0"/>
                <a:cs typeface="Times New Roman" pitchFamily="18" charset="0"/>
              </a:rPr>
              <a:t>lao động</a:t>
            </a:r>
          </a:p>
        </p:txBody>
      </p:sp>
      <p:sp>
        <p:nvSpPr>
          <p:cNvPr id="7" name="TextBox 6"/>
          <p:cNvSpPr txBox="1"/>
          <p:nvPr/>
        </p:nvSpPr>
        <p:spPr>
          <a:xfrm>
            <a:off x="6848901" y="4989493"/>
            <a:ext cx="1828800" cy="954107"/>
          </a:xfrm>
          <a:prstGeom prst="rect">
            <a:avLst/>
          </a:prstGeom>
          <a:noFill/>
        </p:spPr>
        <p:txBody>
          <a:bodyPr wrap="square" rtlCol="0">
            <a:spAutoFit/>
          </a:bodyPr>
          <a:lstStyle/>
          <a:p>
            <a:pPr algn="ctr"/>
            <a:r>
              <a:rPr lang="vi-VN" sz="2800" smtClean="0">
                <a:latin typeface="Times New Roman" pitchFamily="18" charset="0"/>
                <a:cs typeface="Times New Roman" pitchFamily="18" charset="0"/>
              </a:rPr>
              <a:t>cường độ</a:t>
            </a:r>
            <a:endParaRPr lang="en-US" sz="2800" smtClean="0">
              <a:latin typeface="Times New Roman" pitchFamily="18" charset="0"/>
              <a:cs typeface="Times New Roman" pitchFamily="18" charset="0"/>
            </a:endParaRPr>
          </a:p>
          <a:p>
            <a:pPr algn="ctr"/>
            <a:r>
              <a:rPr lang="vi-VN" sz="2800" smtClean="0">
                <a:latin typeface="Times New Roman" pitchFamily="18" charset="0"/>
                <a:cs typeface="Times New Roman" pitchFamily="18" charset="0"/>
              </a:rPr>
              <a:t>lao động</a:t>
            </a:r>
          </a:p>
        </p:txBody>
      </p:sp>
      <p:sp>
        <p:nvSpPr>
          <p:cNvPr id="8" name="TextBox 7"/>
          <p:cNvSpPr txBox="1"/>
          <p:nvPr/>
        </p:nvSpPr>
        <p:spPr>
          <a:xfrm>
            <a:off x="4718334" y="4989493"/>
            <a:ext cx="1828800" cy="954107"/>
          </a:xfrm>
          <a:prstGeom prst="rect">
            <a:avLst/>
          </a:prstGeom>
          <a:noFill/>
        </p:spPr>
        <p:txBody>
          <a:bodyPr wrap="square" rtlCol="0">
            <a:spAutoFit/>
          </a:bodyPr>
          <a:lstStyle/>
          <a:p>
            <a:pPr algn="ctr"/>
            <a:r>
              <a:rPr lang="vi-VN" sz="2800" smtClean="0">
                <a:latin typeface="Times New Roman" pitchFamily="18" charset="0"/>
                <a:cs typeface="Times New Roman" pitchFamily="18" charset="0"/>
              </a:rPr>
              <a:t>chất lượng</a:t>
            </a:r>
            <a:endParaRPr lang="en-US" sz="2800" smtClean="0">
              <a:latin typeface="Times New Roman" pitchFamily="18" charset="0"/>
              <a:cs typeface="Times New Roman" pitchFamily="18" charset="0"/>
            </a:endParaRPr>
          </a:p>
          <a:p>
            <a:pPr algn="ctr"/>
            <a:r>
              <a:rPr lang="vi-VN" sz="2800" smtClean="0">
                <a:latin typeface="Times New Roman" pitchFamily="18" charset="0"/>
                <a:cs typeface="Times New Roman" pitchFamily="18" charset="0"/>
              </a:rPr>
              <a:t>lao động</a:t>
            </a:r>
          </a:p>
        </p:txBody>
      </p:sp>
      <p:sp>
        <p:nvSpPr>
          <p:cNvPr id="9" name="TextBox 8"/>
          <p:cNvSpPr txBox="1"/>
          <p:nvPr/>
        </p:nvSpPr>
        <p:spPr>
          <a:xfrm>
            <a:off x="2587767" y="4989493"/>
            <a:ext cx="1828800" cy="954107"/>
          </a:xfrm>
          <a:prstGeom prst="rect">
            <a:avLst/>
          </a:prstGeom>
          <a:noFill/>
        </p:spPr>
        <p:txBody>
          <a:bodyPr wrap="square" rtlCol="0">
            <a:spAutoFit/>
          </a:bodyPr>
          <a:lstStyle/>
          <a:p>
            <a:pPr algn="ctr"/>
            <a:r>
              <a:rPr lang="vi-VN" sz="2800" smtClean="0">
                <a:latin typeface="Times New Roman" pitchFamily="18" charset="0"/>
                <a:cs typeface="Times New Roman" pitchFamily="18" charset="0"/>
              </a:rPr>
              <a:t>thời gian</a:t>
            </a:r>
            <a:endParaRPr lang="en-US" sz="2800" smtClean="0">
              <a:latin typeface="Times New Roman" pitchFamily="18" charset="0"/>
              <a:cs typeface="Times New Roman" pitchFamily="18" charset="0"/>
            </a:endParaRPr>
          </a:p>
          <a:p>
            <a:pPr algn="ctr"/>
            <a:r>
              <a:rPr lang="vi-VN" sz="2800" smtClean="0">
                <a:latin typeface="Times New Roman" pitchFamily="18" charset="0"/>
                <a:cs typeface="Times New Roman" pitchFamily="18" charset="0"/>
              </a:rPr>
              <a:t>lao động</a:t>
            </a:r>
          </a:p>
        </p:txBody>
      </p:sp>
    </p:spTree>
    <p:extLst>
      <p:ext uri="{BB962C8B-B14F-4D97-AF65-F5344CB8AC3E}">
        <p14:creationId xmlns:p14="http://schemas.microsoft.com/office/powerpoint/2010/main" val="11883821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1200329"/>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5.1 THỜI GIAN LAO ĐỘNG</a:t>
            </a:r>
          </a:p>
        </p:txBody>
      </p:sp>
      <p:sp>
        <p:nvSpPr>
          <p:cNvPr id="3" name="TextBox 2"/>
          <p:cNvSpPr txBox="1"/>
          <p:nvPr/>
        </p:nvSpPr>
        <p:spPr>
          <a:xfrm>
            <a:off x="0" y="1200329"/>
            <a:ext cx="9144000" cy="5632311"/>
          </a:xfrm>
          <a:prstGeom prst="rect">
            <a:avLst/>
          </a:prstGeom>
          <a:noFill/>
        </p:spPr>
        <p:txBody>
          <a:bodyPr wrap="square" rtlCol="0">
            <a:spAutoFit/>
          </a:bodyPr>
          <a:lstStyle/>
          <a:p>
            <a:pPr algn="just"/>
            <a:r>
              <a:rPr lang="vi-VN" sz="2400" b="1" i="1" smtClean="0">
                <a:latin typeface="Times New Roman" pitchFamily="18" charset="0"/>
                <a:cs typeface="Times New Roman" pitchFamily="18" charset="0"/>
              </a:rPr>
              <a:t>Sử dụng số lượng lao động</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chủ yếu là tình trạng dư thừa lao động</a:t>
            </a:r>
            <a:endParaRPr lang="vi-VN"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 </a:t>
            </a:r>
            <a:r>
              <a:rPr lang="vi-VN" sz="2400" b="1" smtClean="0">
                <a:latin typeface="Times New Roman" pitchFamily="18" charset="0"/>
                <a:cs typeface="Times New Roman" pitchFamily="18" charset="0"/>
              </a:rPr>
              <a:t>Thừa tuyệt đối</a:t>
            </a:r>
            <a:r>
              <a:rPr lang="vi-VN" sz="2400" smtClean="0">
                <a:latin typeface="Times New Roman" pitchFamily="18" charset="0"/>
                <a:cs typeface="Times New Roman" pitchFamily="18" charset="0"/>
              </a:rPr>
              <a:t>: là số người </a:t>
            </a:r>
            <a:r>
              <a:rPr lang="vi-VN" sz="2400" b="1" i="1" smtClean="0">
                <a:latin typeface="Times New Roman" pitchFamily="18" charset="0"/>
                <a:cs typeface="Times New Roman" pitchFamily="18" charset="0"/>
              </a:rPr>
              <a:t>không bố trí được việc làm</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 </a:t>
            </a:r>
            <a:r>
              <a:rPr lang="vi-VN" sz="2400" b="1" smtClean="0">
                <a:latin typeface="Times New Roman" pitchFamily="18" charset="0"/>
                <a:cs typeface="Times New Roman" pitchFamily="18" charset="0"/>
              </a:rPr>
              <a:t>Thừa tương đối</a:t>
            </a:r>
            <a:r>
              <a:rPr lang="vi-VN" sz="2400" smtClean="0">
                <a:latin typeface="Times New Roman" pitchFamily="18" charset="0"/>
                <a:cs typeface="Times New Roman" pitchFamily="18" charset="0"/>
              </a:rPr>
              <a:t>: là những người lao động được cân đối trên dây chuyền sản xuất doanh nghiệp nhưng </a:t>
            </a:r>
            <a:r>
              <a:rPr lang="vi-VN" sz="2400" b="1" i="1" smtClean="0">
                <a:latin typeface="Times New Roman" pitchFamily="18" charset="0"/>
                <a:cs typeface="Times New Roman" pitchFamily="18" charset="0"/>
              </a:rPr>
              <a:t>không đủ khối lượng công việc </a:t>
            </a:r>
            <a:r>
              <a:rPr lang="vi-VN" sz="2400" smtClean="0">
                <a:latin typeface="Times New Roman" pitchFamily="18" charset="0"/>
                <a:cs typeface="Times New Roman" pitchFamily="18" charset="0"/>
              </a:rPr>
              <a:t>để làm cả ngày hoặc cả ca, ngừng việc do nhiều nguyên nhân khác nhau như thiếu nguyên liệu, máy hỏng, không có nhiệm vụ,…</a:t>
            </a:r>
            <a:endParaRPr lang="en-US"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Các biện </a:t>
            </a:r>
            <a:r>
              <a:rPr lang="vi-VN" sz="2400">
                <a:latin typeface="Times New Roman" pitchFamily="18" charset="0"/>
                <a:cs typeface="Times New Roman" pitchFamily="18" charset="0"/>
              </a:rPr>
              <a:t>pháp </a:t>
            </a:r>
            <a:r>
              <a:rPr lang="vi-VN" sz="2400" smtClean="0">
                <a:latin typeface="Times New Roman" pitchFamily="18" charset="0"/>
                <a:cs typeface="Times New Roman" pitchFamily="18" charset="0"/>
              </a:rPr>
              <a:t>giải </a:t>
            </a:r>
            <a:r>
              <a:rPr lang="vi-VN" sz="2400">
                <a:latin typeface="Times New Roman" pitchFamily="18" charset="0"/>
                <a:cs typeface="Times New Roman" pitchFamily="18" charset="0"/>
              </a:rPr>
              <a:t>quyết tình trạng dư thừa lao </a:t>
            </a:r>
            <a:r>
              <a:rPr lang="vi-VN" sz="2400" smtClean="0">
                <a:latin typeface="Times New Roman" pitchFamily="18" charset="0"/>
                <a:cs typeface="Times New Roman" pitchFamily="18" charset="0"/>
              </a:rPr>
              <a:t>động:</a:t>
            </a:r>
            <a:endParaRPr lang="vi-VN" sz="2400">
              <a:latin typeface="Times New Roman" pitchFamily="18" charset="0"/>
              <a:cs typeface="Times New Roman" pitchFamily="18" charset="0"/>
            </a:endParaRPr>
          </a:p>
          <a:p>
            <a:pPr algn="just"/>
            <a:r>
              <a:rPr lang="vi-VN" sz="2400" b="1" i="1">
                <a:latin typeface="Times New Roman" pitchFamily="18" charset="0"/>
                <a:cs typeface="Times New Roman" pitchFamily="18" charset="0"/>
              </a:rPr>
              <a:t>Phân loại lao </a:t>
            </a:r>
            <a:r>
              <a:rPr lang="vi-VN" sz="2400" b="1" i="1" smtClean="0">
                <a:latin typeface="Times New Roman" pitchFamily="18" charset="0"/>
                <a:cs typeface="Times New Roman" pitchFamily="18" charset="0"/>
              </a:rPr>
              <a:t>động</a:t>
            </a:r>
            <a:r>
              <a:rPr lang="vi-VN" sz="2400" smtClean="0">
                <a:latin typeface="Times New Roman" pitchFamily="18" charset="0"/>
                <a:cs typeface="Times New Roman" pitchFamily="18" charset="0"/>
              </a:rPr>
              <a:t> sắp </a:t>
            </a:r>
            <a:r>
              <a:rPr lang="vi-VN" sz="2400">
                <a:latin typeface="Times New Roman" pitchFamily="18" charset="0"/>
                <a:cs typeface="Times New Roman" pitchFamily="18" charset="0"/>
              </a:rPr>
              <a:t>xếp lại lực lượng lao </a:t>
            </a:r>
            <a:r>
              <a:rPr lang="vi-VN" sz="2400" smtClean="0">
                <a:latin typeface="Times New Roman" pitchFamily="18" charset="0"/>
                <a:cs typeface="Times New Roman" pitchFamily="18" charset="0"/>
              </a:rPr>
              <a:t>động</a:t>
            </a:r>
            <a:r>
              <a:rPr lang="en-US" sz="2400" smtClean="0">
                <a:latin typeface="Times New Roman" pitchFamily="18" charset="0"/>
                <a:cs typeface="Times New Roman" pitchFamily="18" charset="0"/>
              </a:rPr>
              <a:t>,</a:t>
            </a:r>
            <a:r>
              <a:rPr lang="vi-VN" sz="2400" smtClean="0">
                <a:latin typeface="Times New Roman" pitchFamily="18" charset="0"/>
                <a:cs typeface="Times New Roman" pitchFamily="18" charset="0"/>
              </a:rPr>
              <a:t> </a:t>
            </a:r>
            <a:r>
              <a:rPr lang="vi-VN" sz="2400">
                <a:latin typeface="Times New Roman" pitchFamily="18" charset="0"/>
                <a:cs typeface="Times New Roman" pitchFamily="18" charset="0"/>
              </a:rPr>
              <a:t>đưa những người không đủ tiêu chuẩn ra ngoài dây chuyền sản xuất.</a:t>
            </a:r>
          </a:p>
          <a:p>
            <a:pPr algn="just"/>
            <a:r>
              <a:rPr lang="vi-VN" sz="2400" b="1" i="1">
                <a:latin typeface="Times New Roman" pitchFamily="18" charset="0"/>
                <a:cs typeface="Times New Roman" pitchFamily="18" charset="0"/>
              </a:rPr>
              <a:t>Mở rộng hoạt động dịch vụ sản xuất và đời sống </a:t>
            </a:r>
            <a:r>
              <a:rPr lang="vi-VN" sz="2400">
                <a:latin typeface="Times New Roman" pitchFamily="18" charset="0"/>
                <a:cs typeface="Times New Roman" pitchFamily="18" charset="0"/>
              </a:rPr>
              <a:t>để giải quyết việc làm cho người dôi ra.</a:t>
            </a:r>
          </a:p>
          <a:p>
            <a:pPr algn="just"/>
            <a:r>
              <a:rPr lang="vi-VN" sz="2400" b="1" i="1">
                <a:latin typeface="Times New Roman" pitchFamily="18" charset="0"/>
                <a:cs typeface="Times New Roman" pitchFamily="18" charset="0"/>
              </a:rPr>
              <a:t>Giải quyết cho nghỉ hưu, mất sức, cho nghỉ thôi việc </a:t>
            </a:r>
            <a:r>
              <a:rPr lang="vi-VN" sz="2400">
                <a:latin typeface="Times New Roman" pitchFamily="18" charset="0"/>
                <a:cs typeface="Times New Roman" pitchFamily="18" charset="0"/>
              </a:rPr>
              <a:t>được hưởng trợ cấp theo chế độ nhà nước quy định.</a:t>
            </a:r>
          </a:p>
          <a:p>
            <a:pPr algn="just"/>
            <a:r>
              <a:rPr lang="vi-VN" sz="2400" b="1" i="1">
                <a:latin typeface="Times New Roman" pitchFamily="18" charset="0"/>
                <a:cs typeface="Times New Roman" pitchFamily="18" charset="0"/>
              </a:rPr>
              <a:t>Cho đi đào tạo lại, bồi dưỡng trình độ chuyên môn </a:t>
            </a:r>
            <a:r>
              <a:rPr lang="vi-VN" sz="2400">
                <a:latin typeface="Times New Roman" pitchFamily="18" charset="0"/>
                <a:cs typeface="Times New Roman" pitchFamily="18" charset="0"/>
              </a:rPr>
              <a:t>đối với những người có sức khỏe, còn ít tuổi và có triển vọng trong nghề nghiệp</a:t>
            </a:r>
            <a:r>
              <a:rPr lang="vi-VN" sz="2400" smtClean="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Tree>
    <p:extLst>
      <p:ext uri="{BB962C8B-B14F-4D97-AF65-F5344CB8AC3E}">
        <p14:creationId xmlns:p14="http://schemas.microsoft.com/office/powerpoint/2010/main" val="27767624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1200329"/>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5.1 THỜI GIAN LAO ĐỘNG</a:t>
            </a:r>
          </a:p>
        </p:txBody>
      </p:sp>
      <p:sp>
        <p:nvSpPr>
          <p:cNvPr id="3" name="TextBox 2"/>
          <p:cNvSpPr txBox="1"/>
          <p:nvPr/>
        </p:nvSpPr>
        <p:spPr>
          <a:xfrm>
            <a:off x="0" y="1200329"/>
            <a:ext cx="9144000" cy="5262979"/>
          </a:xfrm>
          <a:prstGeom prst="rect">
            <a:avLst/>
          </a:prstGeom>
          <a:noFill/>
        </p:spPr>
        <p:txBody>
          <a:bodyPr wrap="square" rtlCol="0">
            <a:spAutoFit/>
          </a:bodyPr>
          <a:lstStyle/>
          <a:p>
            <a:pPr algn="just"/>
            <a:r>
              <a:rPr lang="vi-VN" sz="2400" b="1" i="1" smtClean="0">
                <a:latin typeface="Times New Roman" pitchFamily="18" charset="0"/>
                <a:cs typeface="Times New Roman" pitchFamily="18" charset="0"/>
              </a:rPr>
              <a:t>Sử dụng thời gian lao động</a:t>
            </a:r>
            <a:r>
              <a:rPr lang="en-US" sz="2400" b="1" i="1" smtClean="0">
                <a:latin typeface="Times New Roman" pitchFamily="18" charset="0"/>
                <a:cs typeface="Times New Roman" pitchFamily="18" charset="0"/>
              </a:rPr>
              <a:t>: </a:t>
            </a:r>
            <a:r>
              <a:rPr lang="vi-VN" sz="2400" smtClean="0">
                <a:latin typeface="Times New Roman" pitchFamily="18" charset="0"/>
                <a:cs typeface="Times New Roman" pitchFamily="18" charset="0"/>
              </a:rPr>
              <a:t>Nguyện vọng của người lao động là được làm việc, tận dụng hết thời gian làm việc và có thu nhập cao.</a:t>
            </a:r>
          </a:p>
          <a:p>
            <a:pPr algn="just"/>
            <a:r>
              <a:rPr lang="vi-VN" sz="2400" b="1" i="1" smtClean="0">
                <a:latin typeface="Times New Roman" pitchFamily="18" charset="0"/>
                <a:cs typeface="Times New Roman" pitchFamily="18" charset="0"/>
              </a:rPr>
              <a:t>Chỉ tiêu đánh giá sử dụng thời gian lao động</a:t>
            </a:r>
            <a:r>
              <a:rPr lang="en-US" sz="2400" b="1" i="1"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Số ngày làm việc theo chế độ bình quân năm</a:t>
            </a:r>
            <a:r>
              <a:rPr lang="en-US" sz="2400" smtClean="0">
                <a:latin typeface="Times New Roman" pitchFamily="18" charset="0"/>
                <a:cs typeface="Times New Roman" pitchFamily="18" charset="0"/>
              </a:rPr>
              <a:t>;</a:t>
            </a:r>
            <a:r>
              <a:rPr lang="vi-VN" sz="2400" smtClean="0">
                <a:latin typeface="Times New Roman" pitchFamily="18" charset="0"/>
                <a:cs typeface="Times New Roman" pitchFamily="18" charset="0"/>
              </a:rPr>
              <a:t> số giờ làm việc theo chế độ bình quân ngày (ca)</a:t>
            </a:r>
          </a:p>
          <a:p>
            <a:pPr algn="just"/>
            <a:r>
              <a:rPr lang="vi-VN" sz="2400" smtClean="0">
                <a:latin typeface="Times New Roman" pitchFamily="18" charset="0"/>
                <a:cs typeface="Times New Roman" pitchFamily="18" charset="0"/>
              </a:rPr>
              <a:t>Số ngày làm việc theo chế độ được xác định theo công thức sau :</a:t>
            </a:r>
          </a:p>
          <a:p>
            <a:pPr algn="just"/>
            <a:r>
              <a:rPr lang="vi-VN" sz="2400" smtClean="0">
                <a:latin typeface="Times New Roman" pitchFamily="18" charset="0"/>
                <a:cs typeface="Times New Roman" pitchFamily="18" charset="0"/>
              </a:rPr>
              <a:t>N</a:t>
            </a:r>
            <a:r>
              <a:rPr lang="vi-VN" sz="2400" baseline="-25000" smtClean="0">
                <a:latin typeface="Times New Roman" pitchFamily="18" charset="0"/>
                <a:cs typeface="Times New Roman" pitchFamily="18" charset="0"/>
              </a:rPr>
              <a:t>cđ</a:t>
            </a:r>
            <a:r>
              <a:rPr lang="vi-VN" sz="2400" smtClean="0">
                <a:latin typeface="Times New Roman" pitchFamily="18" charset="0"/>
                <a:cs typeface="Times New Roman" pitchFamily="18" charset="0"/>
              </a:rPr>
              <a:t> = N</a:t>
            </a:r>
            <a:r>
              <a:rPr lang="vi-VN" sz="2400" baseline="-25000" smtClean="0">
                <a:latin typeface="Times New Roman" pitchFamily="18" charset="0"/>
                <a:cs typeface="Times New Roman" pitchFamily="18" charset="0"/>
              </a:rPr>
              <a:t>l</a:t>
            </a:r>
            <a:r>
              <a:rPr lang="vi-VN" sz="2400" smtClean="0">
                <a:latin typeface="Times New Roman" pitchFamily="18" charset="0"/>
                <a:cs typeface="Times New Roman" pitchFamily="18" charset="0"/>
              </a:rPr>
              <a:t> – (L+ T+ CN + F)</a:t>
            </a:r>
          </a:p>
          <a:p>
            <a:pPr algn="just"/>
            <a:r>
              <a:rPr lang="vi-VN" sz="2400" smtClean="0">
                <a:latin typeface="Times New Roman" pitchFamily="18" charset="0"/>
                <a:cs typeface="Times New Roman" pitchFamily="18" charset="0"/>
              </a:rPr>
              <a:t>Trong đó :</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N</a:t>
            </a:r>
            <a:r>
              <a:rPr lang="vi-VN" sz="2400" baseline="-25000" smtClean="0">
                <a:latin typeface="Times New Roman" pitchFamily="18" charset="0"/>
                <a:cs typeface="Times New Roman" pitchFamily="18" charset="0"/>
              </a:rPr>
              <a:t>cđ</a:t>
            </a:r>
            <a:r>
              <a:rPr lang="vi-VN" sz="2400" smtClean="0">
                <a:latin typeface="Times New Roman" pitchFamily="18" charset="0"/>
                <a:cs typeface="Times New Roman" pitchFamily="18" charset="0"/>
              </a:rPr>
              <a:t> : số ngày làm việc theo chế độ năm</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N</a:t>
            </a:r>
            <a:r>
              <a:rPr lang="vi-VN" sz="2400" baseline="-25000" smtClean="0">
                <a:latin typeface="Times New Roman" pitchFamily="18" charset="0"/>
                <a:cs typeface="Times New Roman" pitchFamily="18" charset="0"/>
              </a:rPr>
              <a:t>l</a:t>
            </a:r>
            <a:r>
              <a:rPr lang="vi-VN" sz="2400" smtClean="0">
                <a:latin typeface="Times New Roman" pitchFamily="18" charset="0"/>
                <a:cs typeface="Times New Roman" pitchFamily="18" charset="0"/>
              </a:rPr>
              <a:t>: số ngày làm việc theo lịch một năm (365 ngày)</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L: số ngày nghỉ lễ một năm</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T: số ngày nghỉ tết nguyên đán</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CN: số ngày nghỉ hàng tuần trong một năm</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F: số ngày nghỉ phép hàng năm</a:t>
            </a:r>
            <a:endParaRPr lang="en-US"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Số giờ làm việc theo chế độ : quy định chung hiện nay là 8 giờ</a:t>
            </a:r>
          </a:p>
          <a:p>
            <a:pPr algn="just"/>
            <a:r>
              <a:rPr lang="vi-VN" sz="2400" smtClean="0">
                <a:latin typeface="Times New Roman" pitchFamily="18" charset="0"/>
                <a:cs typeface="Times New Roman" pitchFamily="18" charset="0"/>
              </a:rPr>
              <a:t>Tận dụng thời gian và sử dụng hợp lý thời gian lao động là một bộ phận quan trọng trong quản lý lao động ở doanh nghiệp, là kỷ luật và nghĩa vụ của mỗi người lao động</a:t>
            </a:r>
          </a:p>
        </p:txBody>
      </p:sp>
    </p:spTree>
    <p:extLst>
      <p:ext uri="{BB962C8B-B14F-4D97-AF65-F5344CB8AC3E}">
        <p14:creationId xmlns:p14="http://schemas.microsoft.com/office/powerpoint/2010/main" val="31630098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1200329"/>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5.1 THỜI GIAN LAO ĐỘNG</a:t>
            </a:r>
          </a:p>
        </p:txBody>
      </p:sp>
      <p:sp>
        <p:nvSpPr>
          <p:cNvPr id="3" name="TextBox 2"/>
          <p:cNvSpPr txBox="1"/>
          <p:nvPr/>
        </p:nvSpPr>
        <p:spPr>
          <a:xfrm>
            <a:off x="0" y="1198054"/>
            <a:ext cx="9144000" cy="5632311"/>
          </a:xfrm>
          <a:prstGeom prst="rect">
            <a:avLst/>
          </a:prstGeom>
          <a:noFill/>
        </p:spPr>
        <p:txBody>
          <a:bodyPr wrap="square" rtlCol="0">
            <a:spAutoFit/>
          </a:bodyPr>
          <a:lstStyle/>
          <a:p>
            <a:pPr algn="just"/>
            <a:r>
              <a:rPr lang="vi-VN" sz="2400" b="1" i="1" smtClean="0">
                <a:latin typeface="Times New Roman" pitchFamily="18" charset="0"/>
                <a:cs typeface="Times New Roman" pitchFamily="18" charset="0"/>
              </a:rPr>
              <a:t>Sử dụng chất lượng lao động</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là sử dụng đúng ngành, nghề, bậc thợ, chuyên môn, sở trường và kỹ năng kỹ xảo. Chất lượng lao động được thể hiện ở bằng cấp, trình độ bậc thợ.</a:t>
            </a:r>
          </a:p>
          <a:p>
            <a:pPr algn="just"/>
            <a:r>
              <a:rPr lang="vi-VN" sz="2400" smtClean="0">
                <a:latin typeface="Times New Roman" pitchFamily="18" charset="0"/>
                <a:cs typeface="Times New Roman" pitchFamily="18" charset="0"/>
              </a:rPr>
              <a:t>Chất lượng lao động không chỉ biểu hiện ở trình độ hiểu biết mà điều quan trọng là khả năng thực hành kỹ năng, kỹ xảo của người lao động</a:t>
            </a:r>
          </a:p>
          <a:p>
            <a:pPr algn="just"/>
            <a:r>
              <a:rPr lang="vi-VN" sz="2400" smtClean="0">
                <a:latin typeface="Times New Roman" pitchFamily="18" charset="0"/>
                <a:cs typeface="Times New Roman" pitchFamily="18" charset="0"/>
              </a:rPr>
              <a:t>Để sử dụng tốt chất lượng lao động, chúng ta cần nghiên cứu và áp dụng đúng đắn các hình thức phân công lao động trong doanh nghiệp.</a:t>
            </a:r>
          </a:p>
          <a:p>
            <a:pPr algn="just"/>
            <a:r>
              <a:rPr lang="vi-VN" sz="2400" smtClean="0">
                <a:latin typeface="Times New Roman" pitchFamily="18" charset="0"/>
                <a:cs typeface="Times New Roman" pitchFamily="18" charset="0"/>
              </a:rPr>
              <a:t>- Phân công theo nghề (theo tính chất công nghệ)</a:t>
            </a:r>
          </a:p>
          <a:p>
            <a:pPr algn="just"/>
            <a:r>
              <a:rPr lang="vi-VN" sz="2400" smtClean="0">
                <a:latin typeface="Times New Roman" pitchFamily="18" charset="0"/>
                <a:cs typeface="Times New Roman" pitchFamily="18" charset="0"/>
              </a:rPr>
              <a:t>- Phân công theo tính chất phức tạp công việc</a:t>
            </a:r>
          </a:p>
          <a:p>
            <a:pPr algn="just"/>
            <a:r>
              <a:rPr lang="vi-VN" sz="2400" smtClean="0">
                <a:latin typeface="Times New Roman" pitchFamily="18" charset="0"/>
                <a:cs typeface="Times New Roman" pitchFamily="18" charset="0"/>
              </a:rPr>
              <a:t>- Phân công theo công việc chính và công việc phụ</a:t>
            </a:r>
          </a:p>
          <a:p>
            <a:pPr algn="just"/>
            <a:r>
              <a:rPr lang="vi-VN" sz="2400" b="1" i="1" smtClean="0">
                <a:latin typeface="Times New Roman" pitchFamily="18" charset="0"/>
                <a:cs typeface="Times New Roman" pitchFamily="18" charset="0"/>
              </a:rPr>
              <a:t>Sử dụng cường độ lao động</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Cường độ lao động là mức độ khẩn trương khi làm việc, là sự hao phí trí óc, sức cơ bắp, thần kinh trong một đơn vị thời gian. Chỉ tiêu quan trọng nhất để đánh giá cường độ lao động là hoàn thành định mức kinh tế - kỹ thuật tiên tiến, hiện thực hoặc hoàn thành nhiệm vụ được giao.</a:t>
            </a:r>
          </a:p>
        </p:txBody>
      </p:sp>
    </p:spTree>
    <p:extLst>
      <p:ext uri="{BB962C8B-B14F-4D97-AF65-F5344CB8AC3E}">
        <p14:creationId xmlns:p14="http://schemas.microsoft.com/office/powerpoint/2010/main" val="34361756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1200329"/>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5.2 CÔNG TÁC ĐỊNH MỨC LAO ĐỘNG</a:t>
            </a:r>
          </a:p>
        </p:txBody>
      </p:sp>
      <p:sp>
        <p:nvSpPr>
          <p:cNvPr id="3" name="TextBox 2"/>
          <p:cNvSpPr txBox="1"/>
          <p:nvPr/>
        </p:nvSpPr>
        <p:spPr>
          <a:xfrm>
            <a:off x="-7961" y="1200329"/>
            <a:ext cx="9144000" cy="4893647"/>
          </a:xfrm>
          <a:prstGeom prst="rect">
            <a:avLst/>
          </a:prstGeom>
          <a:noFill/>
        </p:spPr>
        <p:txBody>
          <a:bodyPr wrap="square" rtlCol="0">
            <a:spAutoFit/>
          </a:bodyPr>
          <a:lstStyle/>
          <a:p>
            <a:pPr algn="just"/>
            <a:r>
              <a:rPr lang="vi-VN" sz="2400" smtClean="0">
                <a:latin typeface="Times New Roman" pitchFamily="18" charset="0"/>
                <a:cs typeface="Times New Roman" pitchFamily="18" charset="0"/>
              </a:rPr>
              <a:t>Định mức lao động là </a:t>
            </a:r>
            <a:r>
              <a:rPr lang="vi-VN" sz="2400" b="1" i="1" smtClean="0">
                <a:latin typeface="Times New Roman" pitchFamily="18" charset="0"/>
                <a:cs typeface="Times New Roman" pitchFamily="18" charset="0"/>
              </a:rPr>
              <a:t>lượng lao động hao phí lớn nhất </a:t>
            </a:r>
            <a:r>
              <a:rPr lang="vi-VN" sz="2400" smtClean="0">
                <a:latin typeface="Times New Roman" pitchFamily="18" charset="0"/>
                <a:cs typeface="Times New Roman" pitchFamily="18" charset="0"/>
              </a:rPr>
              <a:t>không được vượt quá để hoàn thành một đơn vị sản phẩm hoặc một chi tiết sản phẩm hoặc một bước công việc theo tiêu chuẩn, chất lượng quy định trong điều kiện tổ chức, kỹ thuật, tâm, sinh lý, kinh tế xã hội nhất định.</a:t>
            </a:r>
          </a:p>
          <a:p>
            <a:pPr algn="just"/>
            <a:r>
              <a:rPr lang="vi-VN" sz="2400" b="1" smtClean="0">
                <a:latin typeface="Times New Roman" pitchFamily="18" charset="0"/>
                <a:cs typeface="Times New Roman" pitchFamily="18" charset="0"/>
              </a:rPr>
              <a:t>Tác dụng của định mức lao động</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Định mức lao động</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là cơ sở để</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 Xác định rõ trách nhiệm và đánh giá kết quả lao động của mỗi người.</a:t>
            </a:r>
          </a:p>
          <a:p>
            <a:pPr algn="just"/>
            <a:r>
              <a:rPr lang="vi-VN" sz="2400" smtClean="0">
                <a:latin typeface="Times New Roman" pitchFamily="18" charset="0"/>
                <a:cs typeface="Times New Roman" pitchFamily="18" charset="0"/>
              </a:rPr>
              <a:t>- Phân công, bố trí lao động và tổ chức sản xuất</a:t>
            </a:r>
          </a:p>
          <a:p>
            <a:pPr algn="just"/>
            <a:r>
              <a:rPr lang="vi-VN" sz="2400" smtClean="0">
                <a:latin typeface="Times New Roman" pitchFamily="18" charset="0"/>
                <a:cs typeface="Times New Roman" pitchFamily="18" charset="0"/>
              </a:rPr>
              <a:t>- Xây dựng kế hoạch</a:t>
            </a:r>
          </a:p>
          <a:p>
            <a:pPr algn="just"/>
            <a:r>
              <a:rPr lang="vi-VN" sz="2400" smtClean="0">
                <a:latin typeface="Times New Roman" pitchFamily="18" charset="0"/>
                <a:cs typeface="Times New Roman" pitchFamily="18" charset="0"/>
              </a:rPr>
              <a:t>- Trả lương theo sản phẩm</a:t>
            </a:r>
          </a:p>
          <a:p>
            <a:pPr algn="just"/>
            <a:r>
              <a:rPr lang="vi-VN" sz="2400" smtClean="0">
                <a:latin typeface="Times New Roman" pitchFamily="18" charset="0"/>
                <a:cs typeface="Times New Roman" pitchFamily="18" charset="0"/>
              </a:rPr>
              <a:t>- Quán triệt nguyên tắc tiết kiệm</a:t>
            </a:r>
          </a:p>
          <a:p>
            <a:pPr algn="just"/>
            <a:r>
              <a:rPr lang="vi-VN" sz="2400" smtClean="0">
                <a:latin typeface="Times New Roman" pitchFamily="18" charset="0"/>
                <a:cs typeface="Times New Roman" pitchFamily="18" charset="0"/>
              </a:rPr>
              <a:t>- Tính toán các chi phí và giá thành</a:t>
            </a:r>
          </a:p>
          <a:p>
            <a:pPr algn="just"/>
            <a:r>
              <a:rPr lang="vi-VN" sz="2400" smtClean="0">
                <a:latin typeface="Times New Roman" pitchFamily="18" charset="0"/>
                <a:cs typeface="Times New Roman" pitchFamily="18" charset="0"/>
              </a:rPr>
              <a:t>- Hạch toán doanh nghiệp trong các doanh nghiệp, xí nghiệp và trong nội bộ doanh nghiệp, xí nghiệp.</a:t>
            </a:r>
          </a:p>
        </p:txBody>
      </p:sp>
    </p:spTree>
    <p:extLst>
      <p:ext uri="{BB962C8B-B14F-4D97-AF65-F5344CB8AC3E}">
        <p14:creationId xmlns:p14="http://schemas.microsoft.com/office/powerpoint/2010/main" val="22172525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1200329"/>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5.2 CÔNG TÁC ĐỊNH MỨC LAO ĐỘNG</a:t>
            </a:r>
          </a:p>
        </p:txBody>
      </p:sp>
      <p:sp>
        <p:nvSpPr>
          <p:cNvPr id="3" name="TextBox 2"/>
          <p:cNvSpPr txBox="1"/>
          <p:nvPr/>
        </p:nvSpPr>
        <p:spPr>
          <a:xfrm>
            <a:off x="0" y="1200329"/>
            <a:ext cx="9144000" cy="5262979"/>
          </a:xfrm>
          <a:prstGeom prst="rect">
            <a:avLst/>
          </a:prstGeom>
          <a:noFill/>
        </p:spPr>
        <p:txBody>
          <a:bodyPr wrap="square" rtlCol="0">
            <a:spAutoFit/>
          </a:bodyPr>
          <a:lstStyle/>
          <a:p>
            <a:pPr algn="just"/>
            <a:r>
              <a:rPr lang="vi-VN" sz="2400" smtClean="0">
                <a:latin typeface="Times New Roman" pitchFamily="18" charset="0"/>
                <a:cs typeface="Times New Roman" pitchFamily="18" charset="0"/>
              </a:rPr>
              <a:t>Quá trình xây dựng và thực hiện định mức phải đảm bảo các yêu cầu sau:</a:t>
            </a:r>
          </a:p>
          <a:p>
            <a:pPr algn="just"/>
            <a:r>
              <a:rPr lang="vi-VN" sz="2400" smtClean="0">
                <a:latin typeface="Times New Roman" pitchFamily="18" charset="0"/>
                <a:cs typeface="Times New Roman" pitchFamily="18" charset="0"/>
              </a:rPr>
              <a:t>- Mức phải đảm bảo tính tiên tiến và hiện thực</a:t>
            </a:r>
          </a:p>
          <a:p>
            <a:pPr algn="just"/>
            <a:r>
              <a:rPr lang="vi-VN" sz="2400" smtClean="0">
                <a:latin typeface="Times New Roman" pitchFamily="18" charset="0"/>
                <a:cs typeface="Times New Roman" pitchFamily="18" charset="0"/>
              </a:rPr>
              <a:t>- Mức xây dựng xong phải nhanh chóng đưa vào sản xuất</a:t>
            </a:r>
          </a:p>
          <a:p>
            <a:pPr algn="just"/>
            <a:r>
              <a:rPr lang="vi-VN" sz="2400" smtClean="0">
                <a:latin typeface="Times New Roman" pitchFamily="18" charset="0"/>
                <a:cs typeface="Times New Roman" pitchFamily="18" charset="0"/>
              </a:rPr>
              <a:t>- Phải tổ chức theo dõi tình hình thực hiện mức và thường xuyên củng cố hoàn thiện mức.</a:t>
            </a:r>
          </a:p>
          <a:p>
            <a:pPr algn="just"/>
            <a:r>
              <a:rPr lang="vi-VN" sz="2400" b="1" smtClean="0">
                <a:latin typeface="Times New Roman" pitchFamily="18" charset="0"/>
                <a:cs typeface="Times New Roman" pitchFamily="18" charset="0"/>
              </a:rPr>
              <a:t>Phân loại thời gian hao phí</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chia làm 2 loại: </a:t>
            </a:r>
            <a:r>
              <a:rPr lang="vi-VN" sz="2400" b="1" smtClean="0">
                <a:latin typeface="Times New Roman" pitchFamily="18" charset="0"/>
                <a:cs typeface="Times New Roman" pitchFamily="18" charset="0"/>
              </a:rPr>
              <a:t>thời gian có ích </a:t>
            </a:r>
            <a:r>
              <a:rPr lang="vi-VN" sz="2400" smtClean="0">
                <a:latin typeface="Times New Roman" pitchFamily="18" charset="0"/>
                <a:cs typeface="Times New Roman" pitchFamily="18" charset="0"/>
              </a:rPr>
              <a:t>và </a:t>
            </a:r>
            <a:r>
              <a:rPr lang="vi-VN" sz="2400" b="1" smtClean="0">
                <a:latin typeface="Times New Roman" pitchFamily="18" charset="0"/>
                <a:cs typeface="Times New Roman" pitchFamily="18" charset="0"/>
              </a:rPr>
              <a:t>thời gian lãng phí</a:t>
            </a:r>
          </a:p>
          <a:p>
            <a:pPr algn="just"/>
            <a:r>
              <a:rPr lang="vi-VN" sz="2400" smtClean="0">
                <a:latin typeface="Times New Roman" pitchFamily="18" charset="0"/>
                <a:cs typeface="Times New Roman" pitchFamily="18" charset="0"/>
              </a:rPr>
              <a:t>+ </a:t>
            </a:r>
            <a:r>
              <a:rPr lang="vi-VN" sz="2400" b="1" i="1" smtClean="0">
                <a:latin typeface="Times New Roman" pitchFamily="18" charset="0"/>
                <a:cs typeface="Times New Roman" pitchFamily="18" charset="0"/>
              </a:rPr>
              <a:t>Thời gian có ích </a:t>
            </a:r>
            <a:r>
              <a:rPr lang="vi-VN" sz="2400" smtClean="0">
                <a:latin typeface="Times New Roman" pitchFamily="18" charset="0"/>
                <a:cs typeface="Times New Roman" pitchFamily="18" charset="0"/>
              </a:rPr>
              <a:t>được chia làm 4 loại</a:t>
            </a:r>
          </a:p>
          <a:p>
            <a:pPr algn="just"/>
            <a:r>
              <a:rPr lang="vi-VN" sz="2400" smtClean="0">
                <a:latin typeface="Times New Roman" pitchFamily="18" charset="0"/>
                <a:cs typeface="Times New Roman" pitchFamily="18" charset="0"/>
              </a:rPr>
              <a:t>- Thời gian </a:t>
            </a:r>
            <a:r>
              <a:rPr lang="vi-VN" sz="2400" b="1" i="1" smtClean="0">
                <a:latin typeface="Times New Roman" pitchFamily="18" charset="0"/>
                <a:cs typeface="Times New Roman" pitchFamily="18" charset="0"/>
              </a:rPr>
              <a:t>chuẩn bị và kết thúc </a:t>
            </a:r>
            <a:r>
              <a:rPr lang="vi-VN" sz="2400" smtClean="0">
                <a:latin typeface="Times New Roman" pitchFamily="18" charset="0"/>
                <a:cs typeface="Times New Roman" pitchFamily="18" charset="0"/>
              </a:rPr>
              <a:t>(T</a:t>
            </a:r>
            <a:r>
              <a:rPr lang="vi-VN" sz="2400" baseline="-25000" smtClean="0">
                <a:latin typeface="Times New Roman" pitchFamily="18" charset="0"/>
                <a:cs typeface="Times New Roman" pitchFamily="18" charset="0"/>
              </a:rPr>
              <a:t>ck</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 Thời gian </a:t>
            </a:r>
            <a:r>
              <a:rPr lang="vi-VN" sz="2400" b="1" i="1" smtClean="0">
                <a:latin typeface="Times New Roman" pitchFamily="18" charset="0"/>
                <a:cs typeface="Times New Roman" pitchFamily="18" charset="0"/>
              </a:rPr>
              <a:t>gia công </a:t>
            </a:r>
            <a:r>
              <a:rPr lang="vi-VN" sz="2400" smtClean="0">
                <a:latin typeface="Times New Roman" pitchFamily="18" charset="0"/>
                <a:cs typeface="Times New Roman" pitchFamily="18" charset="0"/>
              </a:rPr>
              <a:t>(T</a:t>
            </a:r>
            <a:r>
              <a:rPr lang="vi-VN" sz="2400" baseline="-25000" smtClean="0">
                <a:latin typeface="Times New Roman" pitchFamily="18" charset="0"/>
                <a:cs typeface="Times New Roman" pitchFamily="18" charset="0"/>
              </a:rPr>
              <a:t>gc</a:t>
            </a:r>
            <a:r>
              <a:rPr lang="vi-VN" sz="2400" smtClean="0">
                <a:latin typeface="Times New Roman" pitchFamily="18" charset="0"/>
                <a:cs typeface="Times New Roman" pitchFamily="18" charset="0"/>
              </a:rPr>
              <a:t>): bao gồm thời gian </a:t>
            </a:r>
            <a:r>
              <a:rPr lang="vi-VN" sz="2400" b="1" i="1" smtClean="0">
                <a:latin typeface="Times New Roman" pitchFamily="18" charset="0"/>
                <a:cs typeface="Times New Roman" pitchFamily="18" charset="0"/>
              </a:rPr>
              <a:t>gia công chính </a:t>
            </a:r>
            <a:r>
              <a:rPr lang="vi-VN" sz="2400" smtClean="0">
                <a:latin typeface="Times New Roman" pitchFamily="18" charset="0"/>
                <a:cs typeface="Times New Roman" pitchFamily="18" charset="0"/>
              </a:rPr>
              <a:t>(T</a:t>
            </a:r>
            <a:r>
              <a:rPr lang="vi-VN" sz="2400" baseline="-25000" smtClean="0">
                <a:latin typeface="Times New Roman" pitchFamily="18" charset="0"/>
                <a:cs typeface="Times New Roman" pitchFamily="18" charset="0"/>
              </a:rPr>
              <a:t>c</a:t>
            </a:r>
            <a:r>
              <a:rPr lang="vi-VN" sz="2400" smtClean="0">
                <a:latin typeface="Times New Roman" pitchFamily="18" charset="0"/>
                <a:cs typeface="Times New Roman" pitchFamily="18" charset="0"/>
              </a:rPr>
              <a:t>) và thời gian </a:t>
            </a:r>
            <a:r>
              <a:rPr lang="vi-VN" sz="2400" b="1" i="1" smtClean="0">
                <a:latin typeface="Times New Roman" pitchFamily="18" charset="0"/>
                <a:cs typeface="Times New Roman" pitchFamily="18" charset="0"/>
              </a:rPr>
              <a:t>gia công phụ </a:t>
            </a:r>
            <a:r>
              <a:rPr lang="vi-VN" sz="2400" smtClean="0">
                <a:latin typeface="Times New Roman" pitchFamily="18" charset="0"/>
                <a:cs typeface="Times New Roman" pitchFamily="18" charset="0"/>
              </a:rPr>
              <a:t>(T</a:t>
            </a:r>
            <a:r>
              <a:rPr lang="vi-VN" sz="2400" baseline="-25000" smtClean="0">
                <a:latin typeface="Times New Roman" pitchFamily="18" charset="0"/>
                <a:cs typeface="Times New Roman" pitchFamily="18" charset="0"/>
              </a:rPr>
              <a:t>p</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 Thời gian </a:t>
            </a:r>
            <a:r>
              <a:rPr lang="vi-VN" sz="2400" i="1" smtClean="0">
                <a:latin typeface="Times New Roman" pitchFamily="18" charset="0"/>
                <a:cs typeface="Times New Roman" pitchFamily="18" charset="0"/>
              </a:rPr>
              <a:t>phục vụ </a:t>
            </a:r>
            <a:r>
              <a:rPr lang="vi-VN" sz="2400" smtClean="0">
                <a:latin typeface="Times New Roman" pitchFamily="18" charset="0"/>
                <a:cs typeface="Times New Roman" pitchFamily="18" charset="0"/>
              </a:rPr>
              <a:t>(T</a:t>
            </a:r>
            <a:r>
              <a:rPr lang="vi-VN" sz="2400" baseline="-25000" smtClean="0">
                <a:latin typeface="Times New Roman" pitchFamily="18" charset="0"/>
                <a:cs typeface="Times New Roman" pitchFamily="18" charset="0"/>
              </a:rPr>
              <a:t>pv</a:t>
            </a:r>
            <a:r>
              <a:rPr lang="vi-VN" sz="2400" smtClean="0">
                <a:latin typeface="Times New Roman" pitchFamily="18" charset="0"/>
                <a:cs typeface="Times New Roman" pitchFamily="18" charset="0"/>
              </a:rPr>
              <a:t>): bao gồm thời gian phục vụ </a:t>
            </a:r>
            <a:r>
              <a:rPr lang="vi-VN" sz="2400" b="1" i="1" smtClean="0">
                <a:latin typeface="Times New Roman" pitchFamily="18" charset="0"/>
                <a:cs typeface="Times New Roman" pitchFamily="18" charset="0"/>
              </a:rPr>
              <a:t>có tính chất tổ chức </a:t>
            </a:r>
            <a:r>
              <a:rPr lang="vi-VN" sz="2400" smtClean="0">
                <a:latin typeface="Times New Roman" pitchFamily="18" charset="0"/>
                <a:cs typeface="Times New Roman" pitchFamily="18" charset="0"/>
              </a:rPr>
              <a:t>(T</a:t>
            </a:r>
            <a:r>
              <a:rPr lang="vi-VN" sz="2400" baseline="-25000" smtClean="0">
                <a:latin typeface="Times New Roman" pitchFamily="18" charset="0"/>
                <a:cs typeface="Times New Roman" pitchFamily="18" charset="0"/>
              </a:rPr>
              <a:t>pvtc</a:t>
            </a:r>
            <a:r>
              <a:rPr lang="vi-VN" sz="2400" smtClean="0">
                <a:latin typeface="Times New Roman" pitchFamily="18" charset="0"/>
                <a:cs typeface="Times New Roman" pitchFamily="18" charset="0"/>
              </a:rPr>
              <a:t>) và thời gian phục vụ </a:t>
            </a:r>
            <a:r>
              <a:rPr lang="vi-VN" sz="2400" b="1" i="1" smtClean="0">
                <a:latin typeface="Times New Roman" pitchFamily="18" charset="0"/>
                <a:cs typeface="Times New Roman" pitchFamily="18" charset="0"/>
              </a:rPr>
              <a:t>có tính chất kỹ thuật </a:t>
            </a:r>
            <a:r>
              <a:rPr lang="vi-VN" sz="2400" smtClean="0">
                <a:latin typeface="Times New Roman" pitchFamily="18" charset="0"/>
                <a:cs typeface="Times New Roman" pitchFamily="18" charset="0"/>
              </a:rPr>
              <a:t>(T</a:t>
            </a:r>
            <a:r>
              <a:rPr lang="vi-VN" sz="2400" baseline="-25000" smtClean="0">
                <a:latin typeface="Times New Roman" pitchFamily="18" charset="0"/>
                <a:cs typeface="Times New Roman" pitchFamily="18" charset="0"/>
              </a:rPr>
              <a:t>pvkt</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 Thời gian </a:t>
            </a:r>
            <a:r>
              <a:rPr lang="vi-VN" sz="2400" b="1" i="1" smtClean="0">
                <a:latin typeface="Times New Roman" pitchFamily="18" charset="0"/>
                <a:cs typeface="Times New Roman" pitchFamily="18" charset="0"/>
              </a:rPr>
              <a:t>nghỉ và nhu cầu con người </a:t>
            </a:r>
            <a:r>
              <a:rPr lang="vi-VN" sz="2400" smtClean="0">
                <a:latin typeface="Times New Roman" pitchFamily="18" charset="0"/>
                <a:cs typeface="Times New Roman" pitchFamily="18" charset="0"/>
              </a:rPr>
              <a:t>(T</a:t>
            </a:r>
            <a:r>
              <a:rPr lang="vi-VN" sz="2400" baseline="-25000" smtClean="0">
                <a:latin typeface="Times New Roman" pitchFamily="18" charset="0"/>
                <a:cs typeface="Times New Roman" pitchFamily="18" charset="0"/>
              </a:rPr>
              <a:t>n</a:t>
            </a:r>
            <a:r>
              <a:rPr lang="vi-VN" sz="2400" smtClean="0">
                <a:latin typeface="Times New Roman" pitchFamily="18" charset="0"/>
                <a:cs typeface="Times New Roman" pitchFamily="18" charset="0"/>
              </a:rPr>
              <a:t>)</a:t>
            </a:r>
          </a:p>
        </p:txBody>
      </p:sp>
    </p:spTree>
    <p:extLst>
      <p:ext uri="{BB962C8B-B14F-4D97-AF65-F5344CB8AC3E}">
        <p14:creationId xmlns:p14="http://schemas.microsoft.com/office/powerpoint/2010/main" val="28292145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1200329"/>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5.2 CÔNG TÁC ĐỊNH MỨC LAO ĐỘNG</a:t>
            </a:r>
          </a:p>
        </p:txBody>
      </p:sp>
      <p:sp>
        <p:nvSpPr>
          <p:cNvPr id="3" name="TextBox 2"/>
          <p:cNvSpPr txBox="1"/>
          <p:nvPr/>
        </p:nvSpPr>
        <p:spPr>
          <a:xfrm>
            <a:off x="0" y="1200329"/>
            <a:ext cx="9144000" cy="3785652"/>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Phân loại thời gian hao phí</a:t>
            </a:r>
            <a:r>
              <a:rPr lang="en-US"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 </a:t>
            </a:r>
            <a:r>
              <a:rPr lang="vi-VN" sz="2400" b="1" i="1" smtClean="0">
                <a:latin typeface="Times New Roman" pitchFamily="18" charset="0"/>
                <a:cs typeface="Times New Roman" pitchFamily="18" charset="0"/>
              </a:rPr>
              <a:t>Thời gian lãng phí </a:t>
            </a:r>
            <a:r>
              <a:rPr lang="vi-VN" sz="2400" smtClean="0">
                <a:latin typeface="Times New Roman" pitchFamily="18" charset="0"/>
                <a:cs typeface="Times New Roman" pitchFamily="18" charset="0"/>
              </a:rPr>
              <a:t>được chia làm 4 loại</a:t>
            </a:r>
          </a:p>
          <a:p>
            <a:pPr algn="just"/>
            <a:r>
              <a:rPr lang="vi-VN" sz="2400" smtClean="0">
                <a:latin typeface="Times New Roman" pitchFamily="18" charset="0"/>
                <a:cs typeface="Times New Roman" pitchFamily="18" charset="0"/>
              </a:rPr>
              <a:t>- Thời gian công tác </a:t>
            </a:r>
            <a:r>
              <a:rPr lang="vi-VN" sz="2400" b="1" i="1" smtClean="0">
                <a:latin typeface="Times New Roman" pitchFamily="18" charset="0"/>
                <a:cs typeface="Times New Roman" pitchFamily="18" charset="0"/>
              </a:rPr>
              <a:t>không sản xuất </a:t>
            </a:r>
            <a:r>
              <a:rPr lang="vi-VN" sz="2400" smtClean="0">
                <a:latin typeface="Times New Roman" pitchFamily="18" charset="0"/>
                <a:cs typeface="Times New Roman" pitchFamily="18" charset="0"/>
              </a:rPr>
              <a:t>(T</a:t>
            </a:r>
            <a:r>
              <a:rPr lang="vi-VN" sz="2400" baseline="-25000" smtClean="0">
                <a:latin typeface="Times New Roman" pitchFamily="18" charset="0"/>
                <a:cs typeface="Times New Roman" pitchFamily="18" charset="0"/>
              </a:rPr>
              <a:t>ksx</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 Thời gian </a:t>
            </a:r>
            <a:r>
              <a:rPr lang="vi-VN" sz="2400" b="1" i="1" smtClean="0">
                <a:latin typeface="Times New Roman" pitchFamily="18" charset="0"/>
                <a:cs typeface="Times New Roman" pitchFamily="18" charset="0"/>
              </a:rPr>
              <a:t>lãng phí do tổ chức </a:t>
            </a:r>
            <a:r>
              <a:rPr lang="vi-VN" sz="2400" smtClean="0">
                <a:latin typeface="Times New Roman" pitchFamily="18" charset="0"/>
                <a:cs typeface="Times New Roman" pitchFamily="18" charset="0"/>
              </a:rPr>
              <a:t>(T</a:t>
            </a:r>
            <a:r>
              <a:rPr lang="vi-VN" sz="2400" baseline="-25000" smtClean="0">
                <a:latin typeface="Times New Roman" pitchFamily="18" charset="0"/>
                <a:cs typeface="Times New Roman" pitchFamily="18" charset="0"/>
              </a:rPr>
              <a:t>lptc</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 Thời gian </a:t>
            </a:r>
            <a:r>
              <a:rPr lang="vi-VN" sz="2400" b="1" i="1" smtClean="0">
                <a:latin typeface="Times New Roman" pitchFamily="18" charset="0"/>
                <a:cs typeface="Times New Roman" pitchFamily="18" charset="0"/>
              </a:rPr>
              <a:t>lãng phí do công nhân </a:t>
            </a:r>
            <a:r>
              <a:rPr lang="vi-VN" sz="2400" smtClean="0">
                <a:latin typeface="Times New Roman" pitchFamily="18" charset="0"/>
                <a:cs typeface="Times New Roman" pitchFamily="18" charset="0"/>
              </a:rPr>
              <a:t>(T</a:t>
            </a:r>
            <a:r>
              <a:rPr lang="vi-VN" sz="2400" baseline="-25000" smtClean="0">
                <a:latin typeface="Times New Roman" pitchFamily="18" charset="0"/>
                <a:cs typeface="Times New Roman" pitchFamily="18" charset="0"/>
              </a:rPr>
              <a:t>lpcn</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 Thời gian </a:t>
            </a:r>
            <a:r>
              <a:rPr lang="vi-VN" sz="2400" b="1" i="1" smtClean="0">
                <a:latin typeface="Times New Roman" pitchFamily="18" charset="0"/>
                <a:cs typeface="Times New Roman" pitchFamily="18" charset="0"/>
              </a:rPr>
              <a:t>lãng phí do kỹ thuật </a:t>
            </a:r>
            <a:r>
              <a:rPr lang="vi-VN" sz="2400" smtClean="0">
                <a:latin typeface="Times New Roman" pitchFamily="18" charset="0"/>
                <a:cs typeface="Times New Roman" pitchFamily="18" charset="0"/>
              </a:rPr>
              <a:t>(T</a:t>
            </a:r>
            <a:r>
              <a:rPr lang="vi-VN" sz="2400" baseline="-25000" smtClean="0">
                <a:latin typeface="Times New Roman" pitchFamily="18" charset="0"/>
                <a:cs typeface="Times New Roman" pitchFamily="18" charset="0"/>
              </a:rPr>
              <a:t>lpkt</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Nếu ký hiệu thời gian làm việc trong ca là T thì ta có:</a:t>
            </a:r>
          </a:p>
          <a:p>
            <a:pPr algn="just"/>
            <a:r>
              <a:rPr lang="vi-VN" sz="2400" smtClean="0">
                <a:latin typeface="Times New Roman" pitchFamily="18" charset="0"/>
                <a:cs typeface="Times New Roman" pitchFamily="18" charset="0"/>
              </a:rPr>
              <a:t>T = T</a:t>
            </a:r>
            <a:r>
              <a:rPr lang="vi-VN" sz="2400" baseline="-25000" smtClean="0">
                <a:latin typeface="Times New Roman" pitchFamily="18" charset="0"/>
                <a:cs typeface="Times New Roman" pitchFamily="18" charset="0"/>
              </a:rPr>
              <a:t>ck</a:t>
            </a:r>
            <a:r>
              <a:rPr lang="vi-VN" sz="2400" smtClean="0">
                <a:latin typeface="Times New Roman" pitchFamily="18" charset="0"/>
                <a:cs typeface="Times New Roman" pitchFamily="18" charset="0"/>
              </a:rPr>
              <a:t> + T</a:t>
            </a:r>
            <a:r>
              <a:rPr lang="vi-VN" sz="2400" baseline="-25000" smtClean="0">
                <a:latin typeface="Times New Roman" pitchFamily="18" charset="0"/>
                <a:cs typeface="Times New Roman" pitchFamily="18" charset="0"/>
              </a:rPr>
              <a:t>pv</a:t>
            </a:r>
            <a:r>
              <a:rPr lang="vi-VN" sz="2400" smtClean="0">
                <a:latin typeface="Times New Roman" pitchFamily="18" charset="0"/>
                <a:cs typeface="Times New Roman" pitchFamily="18" charset="0"/>
              </a:rPr>
              <a:t> + T</a:t>
            </a:r>
            <a:r>
              <a:rPr lang="vi-VN" sz="2400" baseline="-25000" smtClean="0">
                <a:latin typeface="Times New Roman" pitchFamily="18" charset="0"/>
                <a:cs typeface="Times New Roman" pitchFamily="18" charset="0"/>
              </a:rPr>
              <a:t>n</a:t>
            </a:r>
            <a:r>
              <a:rPr lang="vi-VN" sz="2400" smtClean="0">
                <a:latin typeface="Times New Roman" pitchFamily="18" charset="0"/>
                <a:cs typeface="Times New Roman" pitchFamily="18" charset="0"/>
              </a:rPr>
              <a:t> + T</a:t>
            </a:r>
            <a:r>
              <a:rPr lang="vi-VN" sz="2400" baseline="-25000" smtClean="0">
                <a:latin typeface="Times New Roman" pitchFamily="18" charset="0"/>
                <a:cs typeface="Times New Roman" pitchFamily="18" charset="0"/>
              </a:rPr>
              <a:t>lp</a:t>
            </a:r>
          </a:p>
          <a:p>
            <a:pPr algn="just"/>
            <a:r>
              <a:rPr lang="vi-VN" sz="2400" smtClean="0">
                <a:latin typeface="Times New Roman" pitchFamily="18" charset="0"/>
                <a:cs typeface="Times New Roman" pitchFamily="18" charset="0"/>
              </a:rPr>
              <a:t>Hoặc:</a:t>
            </a:r>
          </a:p>
          <a:p>
            <a:pPr algn="just"/>
            <a:r>
              <a:rPr lang="vi-VN" sz="2400" smtClean="0">
                <a:latin typeface="Times New Roman" pitchFamily="18" charset="0"/>
                <a:cs typeface="Times New Roman" pitchFamily="18" charset="0"/>
              </a:rPr>
              <a:t>T= T</a:t>
            </a:r>
            <a:r>
              <a:rPr lang="vi-VN" sz="2400" baseline="-25000" smtClean="0">
                <a:latin typeface="Times New Roman" pitchFamily="18" charset="0"/>
                <a:cs typeface="Times New Roman" pitchFamily="18" charset="0"/>
              </a:rPr>
              <a:t>ck</a:t>
            </a:r>
            <a:r>
              <a:rPr lang="vi-VN" sz="2400" smtClean="0">
                <a:latin typeface="Times New Roman" pitchFamily="18" charset="0"/>
                <a:cs typeface="Times New Roman" pitchFamily="18" charset="0"/>
              </a:rPr>
              <a:t> + </a:t>
            </a:r>
            <a:r>
              <a:rPr lang="vi-VN" sz="2400" smtClean="0">
                <a:latin typeface="Times New Roman" pitchFamily="18" charset="0"/>
                <a:cs typeface="Times New Roman" pitchFamily="18" charset="0"/>
              </a:rPr>
              <a:t>T</a:t>
            </a:r>
            <a:r>
              <a:rPr lang="en-US" sz="2400" baseline="-25000" smtClean="0">
                <a:latin typeface="Times New Roman" pitchFamily="18" charset="0"/>
                <a:cs typeface="Times New Roman" pitchFamily="18" charset="0"/>
              </a:rPr>
              <a:t>gc</a:t>
            </a:r>
            <a:r>
              <a:rPr lang="vi-VN"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 T</a:t>
            </a:r>
            <a:r>
              <a:rPr lang="vi-VN" sz="2400" baseline="-25000" smtClean="0">
                <a:latin typeface="Times New Roman" pitchFamily="18" charset="0"/>
                <a:cs typeface="Times New Roman" pitchFamily="18" charset="0"/>
              </a:rPr>
              <a:t>pvtc</a:t>
            </a:r>
            <a:r>
              <a:rPr lang="vi-VN" sz="2400" smtClean="0">
                <a:latin typeface="Times New Roman" pitchFamily="18" charset="0"/>
                <a:cs typeface="Times New Roman" pitchFamily="18" charset="0"/>
              </a:rPr>
              <a:t> + T</a:t>
            </a:r>
            <a:r>
              <a:rPr lang="vi-VN" sz="2400" baseline="-25000" smtClean="0">
                <a:latin typeface="Times New Roman" pitchFamily="18" charset="0"/>
                <a:cs typeface="Times New Roman" pitchFamily="18" charset="0"/>
              </a:rPr>
              <a:t>pvkt</a:t>
            </a:r>
            <a:r>
              <a:rPr lang="vi-VN" sz="2400" smtClean="0">
                <a:latin typeface="Times New Roman" pitchFamily="18" charset="0"/>
                <a:cs typeface="Times New Roman" pitchFamily="18" charset="0"/>
              </a:rPr>
              <a:t> + T</a:t>
            </a:r>
            <a:r>
              <a:rPr lang="vi-VN" sz="2400" baseline="-25000" smtClean="0">
                <a:latin typeface="Times New Roman" pitchFamily="18" charset="0"/>
                <a:cs typeface="Times New Roman" pitchFamily="18" charset="0"/>
              </a:rPr>
              <a:t>n</a:t>
            </a:r>
            <a:r>
              <a:rPr lang="vi-VN" sz="2400" smtClean="0">
                <a:latin typeface="Times New Roman" pitchFamily="18" charset="0"/>
                <a:cs typeface="Times New Roman" pitchFamily="18" charset="0"/>
              </a:rPr>
              <a:t> + T</a:t>
            </a:r>
            <a:r>
              <a:rPr lang="vi-VN" sz="2400" baseline="-25000" smtClean="0">
                <a:latin typeface="Times New Roman" pitchFamily="18" charset="0"/>
                <a:cs typeface="Times New Roman" pitchFamily="18" charset="0"/>
              </a:rPr>
              <a:t>ksx</a:t>
            </a:r>
            <a:r>
              <a:rPr lang="vi-VN" sz="2400" smtClean="0">
                <a:latin typeface="Times New Roman" pitchFamily="18" charset="0"/>
                <a:cs typeface="Times New Roman" pitchFamily="18" charset="0"/>
              </a:rPr>
              <a:t> + T</a:t>
            </a:r>
            <a:r>
              <a:rPr lang="vi-VN" sz="2400" baseline="-25000" smtClean="0">
                <a:latin typeface="Times New Roman" pitchFamily="18" charset="0"/>
                <a:cs typeface="Times New Roman" pitchFamily="18" charset="0"/>
              </a:rPr>
              <a:t>lptc</a:t>
            </a:r>
            <a:r>
              <a:rPr lang="vi-VN" sz="2400" smtClean="0">
                <a:latin typeface="Times New Roman" pitchFamily="18" charset="0"/>
                <a:cs typeface="Times New Roman" pitchFamily="18" charset="0"/>
              </a:rPr>
              <a:t> + T</a:t>
            </a:r>
            <a:r>
              <a:rPr lang="vi-VN" sz="2400" baseline="-25000" smtClean="0">
                <a:latin typeface="Times New Roman" pitchFamily="18" charset="0"/>
                <a:cs typeface="Times New Roman" pitchFamily="18" charset="0"/>
              </a:rPr>
              <a:t>lpcn</a:t>
            </a:r>
            <a:r>
              <a:rPr lang="vi-VN" sz="2400" smtClean="0">
                <a:latin typeface="Times New Roman" pitchFamily="18" charset="0"/>
                <a:cs typeface="Times New Roman" pitchFamily="18" charset="0"/>
              </a:rPr>
              <a:t> + T</a:t>
            </a:r>
            <a:r>
              <a:rPr lang="vi-VN" sz="2400" baseline="-25000" smtClean="0">
                <a:latin typeface="Times New Roman" pitchFamily="18" charset="0"/>
                <a:cs typeface="Times New Roman" pitchFamily="18" charset="0"/>
              </a:rPr>
              <a:t>lpkt</a:t>
            </a:r>
          </a:p>
        </p:txBody>
      </p:sp>
    </p:spTree>
    <p:extLst>
      <p:ext uri="{BB962C8B-B14F-4D97-AF65-F5344CB8AC3E}">
        <p14:creationId xmlns:p14="http://schemas.microsoft.com/office/powerpoint/2010/main" val="1432576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40307"/>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5.2 CÔNG TÁC ĐỊNH MỨC LAO ĐỘNG</a:t>
            </a:r>
          </a:p>
          <a:p>
            <a:pPr algn="just"/>
            <a:r>
              <a:rPr lang="vi-VN" sz="2400" b="1" smtClean="0">
                <a:latin typeface="Times New Roman" pitchFamily="18" charset="0"/>
                <a:cs typeface="Times New Roman" pitchFamily="18" charset="0"/>
              </a:rPr>
              <a:t>Vai trò của cơ cấu lao động tối ưu</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Lao động là yếu tố quan trọng </a:t>
            </a:r>
            <a:r>
              <a:rPr lang="vi-VN" sz="2400">
                <a:latin typeface="Times New Roman" pitchFamily="18" charset="0"/>
                <a:cs typeface="Times New Roman" pitchFamily="18" charset="0"/>
              </a:rPr>
              <a:t>nhất </a:t>
            </a:r>
            <a:r>
              <a:rPr lang="en-US" sz="2400" smtClean="0">
                <a:latin typeface="Times New Roman" pitchFamily="18" charset="0"/>
                <a:cs typeface="Times New Roman" pitchFamily="18" charset="0"/>
              </a:rPr>
              <a:t>trong s</a:t>
            </a:r>
            <a:r>
              <a:rPr lang="vi-VN" sz="2400" smtClean="0">
                <a:latin typeface="Times New Roman" pitchFamily="18" charset="0"/>
                <a:cs typeface="Times New Roman" pitchFamily="18" charset="0"/>
              </a:rPr>
              <a:t>ản xuất</a:t>
            </a:r>
            <a:r>
              <a:rPr lang="en-US" sz="2400" smtClean="0">
                <a:latin typeface="Times New Roman" pitchFamily="18" charset="0"/>
                <a:cs typeface="Times New Roman" pitchFamily="18" charset="0"/>
              </a:rPr>
              <a:t> ngoài </a:t>
            </a:r>
            <a:r>
              <a:rPr lang="vi-VN" sz="2400">
                <a:latin typeface="Times New Roman" pitchFamily="18" charset="0"/>
                <a:cs typeface="Times New Roman" pitchFamily="18" charset="0"/>
              </a:rPr>
              <a:t>tư liệu </a:t>
            </a:r>
            <a:r>
              <a:rPr lang="en-US" sz="2400" smtClean="0">
                <a:latin typeface="Times New Roman" pitchFamily="18" charset="0"/>
                <a:cs typeface="Times New Roman" pitchFamily="18" charset="0"/>
              </a:rPr>
              <a:t>LĐ </a:t>
            </a:r>
            <a:r>
              <a:rPr lang="vi-VN" sz="2400" smtClean="0">
                <a:latin typeface="Times New Roman" pitchFamily="18" charset="0"/>
                <a:cs typeface="Times New Roman" pitchFamily="18" charset="0"/>
              </a:rPr>
              <a:t>và </a:t>
            </a:r>
            <a:r>
              <a:rPr lang="vi-VN" sz="2400">
                <a:latin typeface="Times New Roman" pitchFamily="18" charset="0"/>
                <a:cs typeface="Times New Roman" pitchFamily="18" charset="0"/>
              </a:rPr>
              <a:t>đối tượng </a:t>
            </a:r>
            <a:r>
              <a:rPr lang="en-US" sz="2400" smtClean="0">
                <a:latin typeface="Times New Roman" pitchFamily="18" charset="0"/>
                <a:cs typeface="Times New Roman" pitchFamily="18" charset="0"/>
              </a:rPr>
              <a:t>LĐ</a:t>
            </a:r>
            <a:r>
              <a:rPr lang="vi-VN" sz="2400" smtClean="0">
                <a:latin typeface="Times New Roman" pitchFamily="18" charset="0"/>
                <a:cs typeface="Times New Roman" pitchFamily="18" charset="0"/>
              </a:rPr>
              <a:t>. Muốn cho hoạt động sản xuất đạt hiệu quả cao, cần phải hình thành một cơ cấu lao động tối ưu trong các doanh nghiệp.</a:t>
            </a:r>
          </a:p>
          <a:p>
            <a:pPr algn="just"/>
            <a:r>
              <a:rPr lang="vi-VN" sz="2400" smtClean="0">
                <a:latin typeface="Times New Roman" pitchFamily="18" charset="0"/>
                <a:cs typeface="Times New Roman" pitchFamily="18" charset="0"/>
              </a:rPr>
              <a:t>Cơ cấu lao động tối ưu </a:t>
            </a:r>
            <a:r>
              <a:rPr lang="en-US" sz="2400" smtClean="0">
                <a:latin typeface="Times New Roman" pitchFamily="18" charset="0"/>
                <a:cs typeface="Times New Roman" pitchFamily="18" charset="0"/>
              </a:rPr>
              <a:t>khi </a:t>
            </a:r>
            <a:r>
              <a:rPr lang="vi-VN" sz="2400" smtClean="0">
                <a:latin typeface="Times New Roman" pitchFamily="18" charset="0"/>
                <a:cs typeface="Times New Roman" pitchFamily="18" charset="0"/>
              </a:rPr>
              <a:t>lực lượng </a:t>
            </a:r>
            <a:r>
              <a:rPr lang="en-US" sz="2400" smtClean="0">
                <a:latin typeface="Times New Roman" pitchFamily="18" charset="0"/>
                <a:cs typeface="Times New Roman" pitchFamily="18" charset="0"/>
              </a:rPr>
              <a:t>LĐ</a:t>
            </a:r>
            <a:r>
              <a:rPr lang="vi-VN" sz="2400" smtClean="0">
                <a:latin typeface="Times New Roman" pitchFamily="18" charset="0"/>
                <a:cs typeface="Times New Roman" pitchFamily="18" charset="0"/>
              </a:rPr>
              <a:t> đảm bảo số lượng, chất lượng, ngành nghề, giới tính và lứa tuổi</a:t>
            </a:r>
            <a:r>
              <a:rPr lang="en-US" sz="2400" smtClean="0">
                <a:latin typeface="Times New Roman" pitchFamily="18" charset="0"/>
                <a:cs typeface="Times New Roman" pitchFamily="18" charset="0"/>
              </a:rPr>
              <a:t>;</a:t>
            </a:r>
            <a:r>
              <a:rPr lang="vi-VN" sz="2400" smtClean="0">
                <a:latin typeface="Times New Roman" pitchFamily="18" charset="0"/>
                <a:cs typeface="Times New Roman" pitchFamily="18" charset="0"/>
              </a:rPr>
              <a:t> phân định rõ chức năng, nhiệm vụ, quyền hạn, mối quan hệ công tác giữa các bộ phận và cá nhân với nhau</a:t>
            </a:r>
            <a:r>
              <a:rPr lang="en-US" sz="2400" smtClean="0">
                <a:latin typeface="Times New Roman" pitchFamily="18" charset="0"/>
                <a:cs typeface="Times New Roman" pitchFamily="18" charset="0"/>
              </a:rPr>
              <a:t>;</a:t>
            </a:r>
            <a:r>
              <a:rPr lang="vi-VN" sz="2400" smtClean="0">
                <a:latin typeface="Times New Roman" pitchFamily="18" charset="0"/>
                <a:cs typeface="Times New Roman" pitchFamily="18" charset="0"/>
              </a:rPr>
              <a:t> bảo đảm mọi người đều có việc làm, mọi khâu, bộ phận đều có người phụ trách và ăn khớp, đồng bộ trong </a:t>
            </a:r>
            <a:r>
              <a:rPr lang="vi-VN" sz="2400">
                <a:latin typeface="Times New Roman" pitchFamily="18" charset="0"/>
                <a:cs typeface="Times New Roman" pitchFamily="18" charset="0"/>
              </a:rPr>
              <a:t>phạm vi từng </a:t>
            </a:r>
            <a:r>
              <a:rPr lang="vi-VN" sz="2400" smtClean="0">
                <a:latin typeface="Times New Roman" pitchFamily="18" charset="0"/>
                <a:cs typeface="Times New Roman" pitchFamily="18" charset="0"/>
              </a:rPr>
              <a:t>đơn vị và toàn doanh nghiệp.</a:t>
            </a:r>
          </a:p>
          <a:p>
            <a:pPr algn="just"/>
            <a:r>
              <a:rPr lang="vi-VN" sz="2400" smtClean="0">
                <a:latin typeface="Times New Roman" pitchFamily="18" charset="0"/>
                <a:cs typeface="Times New Roman" pitchFamily="18" charset="0"/>
              </a:rPr>
              <a:t>Cơ cấu lao động tối ưu là cơ sở để đảm bảo cho quá trình sản xuất được tiến hành cân đối, nhịp nhàng và liên tục; là cơ sở để đảm bảo nâng cao hiệu quả của quá trình sản xuất và doanh nghiệp.</a:t>
            </a:r>
          </a:p>
          <a:p>
            <a:pPr algn="just"/>
            <a:r>
              <a:rPr lang="vi-VN" sz="2400" smtClean="0">
                <a:latin typeface="Times New Roman" pitchFamily="18" charset="0"/>
                <a:cs typeface="Times New Roman" pitchFamily="18" charset="0"/>
              </a:rPr>
              <a:t>Cơ cấu lao động tối ưu là cơ sở </a:t>
            </a:r>
            <a:r>
              <a:rPr lang="vi-VN" sz="2400">
                <a:latin typeface="Times New Roman" pitchFamily="18" charset="0"/>
                <a:cs typeface="Times New Roman" pitchFamily="18" charset="0"/>
              </a:rPr>
              <a:t>để phân </a:t>
            </a:r>
            <a:r>
              <a:rPr lang="vi-VN" sz="2400" smtClean="0">
                <a:latin typeface="Times New Roman" pitchFamily="18" charset="0"/>
                <a:cs typeface="Times New Roman" pitchFamily="18" charset="0"/>
              </a:rPr>
              <a:t>công, bố trí </a:t>
            </a:r>
            <a:r>
              <a:rPr lang="en-US" sz="2400" smtClean="0">
                <a:latin typeface="Times New Roman" pitchFamily="18" charset="0"/>
                <a:cs typeface="Times New Roman" pitchFamily="18" charset="0"/>
              </a:rPr>
              <a:t>LĐ</a:t>
            </a:r>
            <a:r>
              <a:rPr lang="vi-VN" sz="2400" smtClean="0">
                <a:latin typeface="Times New Roman" pitchFamily="18" charset="0"/>
                <a:cs typeface="Times New Roman" pitchFamily="18" charset="0"/>
              </a:rPr>
              <a:t>; cho công tác đào tạo và quy hoạch cán bộ; khai thác triệt để các nguồn </a:t>
            </a:r>
            <a:r>
              <a:rPr lang="en-US" sz="2400" smtClean="0">
                <a:latin typeface="Times New Roman" pitchFamily="18" charset="0"/>
                <a:cs typeface="Times New Roman" pitchFamily="18" charset="0"/>
              </a:rPr>
              <a:t>lực </a:t>
            </a:r>
            <a:r>
              <a:rPr lang="vi-VN" sz="2400">
                <a:latin typeface="Times New Roman" pitchFamily="18" charset="0"/>
                <a:cs typeface="Times New Roman" pitchFamily="18" charset="0"/>
              </a:rPr>
              <a:t>tiềm </a:t>
            </a:r>
            <a:r>
              <a:rPr lang="vi-VN" sz="2400" smtClean="0">
                <a:latin typeface="Times New Roman" pitchFamily="18" charset="0"/>
                <a:cs typeface="Times New Roman" pitchFamily="18" charset="0"/>
              </a:rPr>
              <a:t>năng.</a:t>
            </a:r>
          </a:p>
        </p:txBody>
      </p:sp>
    </p:spTree>
    <p:extLst>
      <p:ext uri="{BB962C8B-B14F-4D97-AF65-F5344CB8AC3E}">
        <p14:creationId xmlns:p14="http://schemas.microsoft.com/office/powerpoint/2010/main" val="15707195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40307"/>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5.2 CÔNG TÁC ĐỊNH MỨC LAO ĐỘNG</a:t>
            </a:r>
          </a:p>
          <a:p>
            <a:pPr algn="just"/>
            <a:r>
              <a:rPr lang="vi-VN" sz="2400" smtClean="0">
                <a:latin typeface="Times New Roman" pitchFamily="18" charset="0"/>
                <a:cs typeface="Times New Roman" pitchFamily="18" charset="0"/>
              </a:rPr>
              <a:t>Để duy trì và đảm bảo cơ cấu lao động tối ưu trong khâu tuyển dụng và sử dụng lao động cần quan tâm tới các vấn đề sau:</a:t>
            </a:r>
          </a:p>
          <a:p>
            <a:pPr algn="just"/>
            <a:r>
              <a:rPr lang="vi-VN" sz="2400" smtClean="0">
                <a:latin typeface="Times New Roman" pitchFamily="18" charset="0"/>
                <a:cs typeface="Times New Roman" pitchFamily="18" charset="0"/>
              </a:rPr>
              <a:t>+ </a:t>
            </a:r>
            <a:r>
              <a:rPr lang="vi-VN" sz="2400" b="1" i="1" smtClean="0">
                <a:latin typeface="Times New Roman" pitchFamily="18" charset="0"/>
                <a:cs typeface="Times New Roman" pitchFamily="18" charset="0"/>
              </a:rPr>
              <a:t>Đối với khâu tuyển dụng</a:t>
            </a:r>
          </a:p>
          <a:p>
            <a:pPr algn="just"/>
            <a:r>
              <a:rPr lang="vi-VN" sz="2400" smtClean="0">
                <a:latin typeface="Times New Roman" pitchFamily="18" charset="0"/>
                <a:cs typeface="Times New Roman" pitchFamily="18" charset="0"/>
              </a:rPr>
              <a:t>- Số lượng và chất lượng </a:t>
            </a:r>
            <a:r>
              <a:rPr lang="en-US" sz="2400" smtClean="0">
                <a:latin typeface="Times New Roman" pitchFamily="18" charset="0"/>
                <a:cs typeface="Times New Roman" pitchFamily="18" charset="0"/>
              </a:rPr>
              <a:t>LĐ</a:t>
            </a:r>
            <a:r>
              <a:rPr lang="vi-VN" sz="2400" smtClean="0">
                <a:latin typeface="Times New Roman" pitchFamily="18" charset="0"/>
                <a:cs typeface="Times New Roman" pitchFamily="18" charset="0"/>
              </a:rPr>
              <a:t> xuất phát từ yêu cầu của công việc</a:t>
            </a:r>
          </a:p>
          <a:p>
            <a:pPr algn="just"/>
            <a:r>
              <a:rPr lang="vi-VN" sz="2400" smtClean="0">
                <a:latin typeface="Times New Roman" pitchFamily="18" charset="0"/>
                <a:cs typeface="Times New Roman" pitchFamily="18" charset="0"/>
              </a:rPr>
              <a:t>- Có tiêu chuẩn cụ thể, rõ ràng và thông báo trên các phương tiện </a:t>
            </a:r>
            <a:r>
              <a:rPr lang="en-US" sz="2400" smtClean="0">
                <a:latin typeface="Times New Roman" pitchFamily="18" charset="0"/>
                <a:cs typeface="Times New Roman" pitchFamily="18" charset="0"/>
              </a:rPr>
              <a:t>TTĐC</a:t>
            </a:r>
            <a:endParaRPr lang="vi-VN"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 Người được tuyển chọn làm theo chế độ hợp đồng, thời gian phụ thuộc vào công việc, trong thời hạn bên nào vi phạm đều phải bồi thường.</a:t>
            </a:r>
            <a:endParaRPr lang="en-US" sz="2400" smtClean="0">
              <a:latin typeface="Times New Roman" pitchFamily="18" charset="0"/>
              <a:cs typeface="Times New Roman" pitchFamily="18" charset="0"/>
            </a:endParaRPr>
          </a:p>
          <a:p>
            <a:pPr algn="just"/>
            <a:r>
              <a:rPr lang="vi-VN" sz="2400">
                <a:latin typeface="Times New Roman" pitchFamily="18" charset="0"/>
                <a:cs typeface="Times New Roman" pitchFamily="18" charset="0"/>
              </a:rPr>
              <a:t>+ </a:t>
            </a:r>
            <a:r>
              <a:rPr lang="vi-VN" sz="2400" b="1" i="1">
                <a:latin typeface="Times New Roman" pitchFamily="18" charset="0"/>
                <a:cs typeface="Times New Roman" pitchFamily="18" charset="0"/>
              </a:rPr>
              <a:t>Đối với việc sử dụng lao động</a:t>
            </a:r>
          </a:p>
          <a:p>
            <a:pPr algn="just"/>
            <a:r>
              <a:rPr lang="vi-VN" sz="2400">
                <a:latin typeface="Times New Roman" pitchFamily="18" charset="0"/>
                <a:cs typeface="Times New Roman" pitchFamily="18" charset="0"/>
              </a:rPr>
              <a:t>- Phân công và bố trí </a:t>
            </a:r>
            <a:r>
              <a:rPr lang="vi-VN" sz="2400" smtClean="0">
                <a:latin typeface="Times New Roman" pitchFamily="18" charset="0"/>
                <a:cs typeface="Times New Roman" pitchFamily="18" charset="0"/>
              </a:rPr>
              <a:t>đáp ứng: </a:t>
            </a:r>
            <a:r>
              <a:rPr lang="vi-VN" sz="2400">
                <a:latin typeface="Times New Roman" pitchFamily="18" charset="0"/>
                <a:cs typeface="Times New Roman" pitchFamily="18" charset="0"/>
              </a:rPr>
              <a:t>năng lực, sở trường, </a:t>
            </a:r>
            <a:r>
              <a:rPr lang="vi-VN" sz="2400" smtClean="0">
                <a:latin typeface="Times New Roman" pitchFamily="18" charset="0"/>
                <a:cs typeface="Times New Roman" pitchFamily="18" charset="0"/>
              </a:rPr>
              <a:t>và nguyện vọng</a:t>
            </a:r>
            <a:endParaRPr lang="vi-VN" sz="2400">
              <a:latin typeface="Times New Roman" pitchFamily="18" charset="0"/>
              <a:cs typeface="Times New Roman" pitchFamily="18" charset="0"/>
            </a:endParaRPr>
          </a:p>
          <a:p>
            <a:pPr algn="just"/>
            <a:r>
              <a:rPr lang="vi-VN" sz="2400">
                <a:latin typeface="Times New Roman" pitchFamily="18" charset="0"/>
                <a:cs typeface="Times New Roman" pitchFamily="18" charset="0"/>
              </a:rPr>
              <a:t>- Đảm bảo đủ việc làm cho người lao động</a:t>
            </a:r>
          </a:p>
          <a:p>
            <a:pPr algn="just"/>
            <a:r>
              <a:rPr lang="vi-VN" sz="2400" smtClean="0">
                <a:latin typeface="Times New Roman" pitchFamily="18" charset="0"/>
                <a:cs typeface="Times New Roman" pitchFamily="18" charset="0"/>
              </a:rPr>
              <a:t>- Các </a:t>
            </a:r>
            <a:r>
              <a:rPr lang="vi-VN" sz="2400">
                <a:latin typeface="Times New Roman" pitchFamily="18" charset="0"/>
                <a:cs typeface="Times New Roman" pitchFamily="18" charset="0"/>
              </a:rPr>
              <a:t>công việc giao cho người lao động phải có cơ sở khoa học: có định mức, điều kiện và khả năng hoàn </a:t>
            </a:r>
            <a:r>
              <a:rPr lang="vi-VN" sz="2400" smtClean="0">
                <a:latin typeface="Times New Roman" pitchFamily="18" charset="0"/>
                <a:cs typeface="Times New Roman" pitchFamily="18" charset="0"/>
              </a:rPr>
              <a:t>thành</a:t>
            </a:r>
            <a:endParaRPr lang="en-US" sz="240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 </a:t>
            </a:r>
            <a:r>
              <a:rPr lang="vi-VN" sz="2400">
                <a:latin typeface="Times New Roman" pitchFamily="18" charset="0"/>
                <a:cs typeface="Times New Roman" pitchFamily="18" charset="0"/>
              </a:rPr>
              <a:t>Mọi công việc giao cho công nhân </a:t>
            </a:r>
            <a:r>
              <a:rPr lang="vi-VN" sz="2400" smtClean="0">
                <a:latin typeface="Times New Roman" pitchFamily="18" charset="0"/>
                <a:cs typeface="Times New Roman" pitchFamily="18" charset="0"/>
              </a:rPr>
              <a:t>phải </a:t>
            </a:r>
            <a:r>
              <a:rPr lang="vi-VN" sz="2400">
                <a:latin typeface="Times New Roman" pitchFamily="18" charset="0"/>
                <a:cs typeface="Times New Roman" pitchFamily="18" charset="0"/>
              </a:rPr>
              <a:t>quy định rõ chế độ trách nhiệm</a:t>
            </a:r>
          </a:p>
          <a:p>
            <a:pPr algn="just"/>
            <a:r>
              <a:rPr lang="vi-VN" sz="2400">
                <a:latin typeface="Times New Roman" pitchFamily="18" charset="0"/>
                <a:cs typeface="Times New Roman" pitchFamily="18" charset="0"/>
              </a:rPr>
              <a:t>- Việc sử dụng phải đi đôi với việc đào tạo để nâng cao trình độ chuyên môn nghiệp vụ, đáp ứng yêu cầu mới của cơ chế thị trường</a:t>
            </a:r>
            <a:r>
              <a:rPr lang="vi-VN" sz="2400" smtClean="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Tree>
    <p:extLst>
      <p:ext uri="{BB962C8B-B14F-4D97-AF65-F5344CB8AC3E}">
        <p14:creationId xmlns:p14="http://schemas.microsoft.com/office/powerpoint/2010/main" val="8521667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370975"/>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5.3 TỔ CHỨC THÙ LAO LAO ĐỘNG</a:t>
            </a:r>
          </a:p>
          <a:p>
            <a:pPr algn="just"/>
            <a:r>
              <a:rPr lang="vi-VN" sz="2400" smtClean="0">
                <a:latin typeface="Times New Roman" pitchFamily="18" charset="0"/>
                <a:cs typeface="Times New Roman" pitchFamily="18" charset="0"/>
              </a:rPr>
              <a:t>Tiền lương của người lao động do hai bên thỏa thuận trong hợp đồng lao động và được trả theo năng suất, chất lượng và hiệu quả công việc.</a:t>
            </a:r>
            <a:endParaRPr lang="en-US"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Mức lương người lao động không được thấp hơn mức lương tối thiểu do Nhà nước quy định.</a:t>
            </a:r>
          </a:p>
          <a:p>
            <a:pPr algn="just"/>
            <a:r>
              <a:rPr lang="vi-VN" sz="2400" smtClean="0">
                <a:latin typeface="Times New Roman" pitchFamily="18" charset="0"/>
                <a:cs typeface="Times New Roman" pitchFamily="18" charset="0"/>
              </a:rPr>
              <a:t>Tiền lương là một phạm trù kinh tế thuộc lĩnh vực quan hệ sản xuất, do đó tiền lương hợp lý sẽ tạo động lực mạnh mẽ để thúc đẩy sản xuất phát triển và ngược lại nó sẽ kiềm hãm sản xuất.</a:t>
            </a:r>
          </a:p>
          <a:p>
            <a:pPr algn="just"/>
            <a:r>
              <a:rPr lang="vi-VN" sz="2400" b="1" smtClean="0">
                <a:latin typeface="Times New Roman" pitchFamily="18" charset="0"/>
                <a:cs typeface="Times New Roman" pitchFamily="18" charset="0"/>
              </a:rPr>
              <a:t>Quan điểm cơ bản về tiền lương</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trả theo đúng giá trị sức lao động</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 Tiền lương phải được trả theo đúng cấp bậc công việc</a:t>
            </a:r>
          </a:p>
          <a:p>
            <a:pPr algn="just"/>
            <a:r>
              <a:rPr lang="vi-VN" sz="2400" smtClean="0">
                <a:latin typeface="Times New Roman" pitchFamily="18" charset="0"/>
                <a:cs typeface="Times New Roman" pitchFamily="18" charset="0"/>
              </a:rPr>
              <a:t>- Tiền lương phụ thuộc vào kết quả sản xuất kinh doanh của đơn vị</a:t>
            </a:r>
          </a:p>
          <a:p>
            <a:pPr algn="just"/>
            <a:r>
              <a:rPr lang="vi-VN" sz="2400" smtClean="0">
                <a:latin typeface="Times New Roman" pitchFamily="18" charset="0"/>
                <a:cs typeface="Times New Roman" pitchFamily="18" charset="0"/>
              </a:rPr>
              <a:t>- Phải gắn tiền lương thực tế với tiền lương danh nghĩa</a:t>
            </a:r>
          </a:p>
          <a:p>
            <a:pPr algn="just"/>
            <a:r>
              <a:rPr lang="vi-VN" sz="2400" smtClean="0">
                <a:latin typeface="Times New Roman" pitchFamily="18" charset="0"/>
                <a:cs typeface="Times New Roman" pitchFamily="18" charset="0"/>
              </a:rPr>
              <a:t>- Trả lương đúng hạn quy định để ổn định đời sống cho người </a:t>
            </a:r>
            <a:r>
              <a:rPr lang="en-US" sz="2400" smtClean="0">
                <a:latin typeface="Times New Roman" pitchFamily="18" charset="0"/>
                <a:cs typeface="Times New Roman" pitchFamily="18" charset="0"/>
              </a:rPr>
              <a:t>LĐ</a:t>
            </a:r>
            <a:endParaRPr lang="vi-VN"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 Đảm bảo đủ việc làm để ổn định và tiến tới tăng mức thu cho người </a:t>
            </a:r>
            <a:r>
              <a:rPr lang="en-US" sz="2400" smtClean="0">
                <a:latin typeface="Times New Roman" pitchFamily="18" charset="0"/>
                <a:cs typeface="Times New Roman" pitchFamily="18" charset="0"/>
              </a:rPr>
              <a:t>LĐ</a:t>
            </a:r>
          </a:p>
          <a:p>
            <a:pPr algn="just"/>
            <a:r>
              <a:rPr lang="vi-VN" sz="2400" smtClean="0">
                <a:latin typeface="Times New Roman" pitchFamily="18" charset="0"/>
                <a:cs typeface="Times New Roman" pitchFamily="18" charset="0"/>
              </a:rPr>
              <a:t>- Trong cùng một đơn vị phải đảm bảo trả lương công bằng hợp lý.</a:t>
            </a:r>
          </a:p>
        </p:txBody>
      </p:sp>
    </p:spTree>
    <p:extLst>
      <p:ext uri="{BB962C8B-B14F-4D97-AF65-F5344CB8AC3E}">
        <p14:creationId xmlns:p14="http://schemas.microsoft.com/office/powerpoint/2010/main" val="16085538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001643"/>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5.3 TỔ CHỨC THÙ LAO LAO ĐỘNG</a:t>
            </a:r>
          </a:p>
          <a:p>
            <a:pPr algn="just"/>
            <a:r>
              <a:rPr lang="vi-VN" sz="2400" b="1" smtClean="0">
                <a:latin typeface="Times New Roman" pitchFamily="18" charset="0"/>
                <a:cs typeface="Times New Roman" pitchFamily="18" charset="0"/>
              </a:rPr>
              <a:t>Vai trò đòn bẩy kinh tế của tiền lương</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a:p>
            <a:pPr algn="just"/>
            <a:r>
              <a:rPr lang="vi-VN" sz="2400" b="1" i="1" smtClean="0">
                <a:latin typeface="Times New Roman" pitchFamily="18" charset="0"/>
                <a:cs typeface="Times New Roman" pitchFamily="18" charset="0"/>
              </a:rPr>
              <a:t>Xét về mặt kinh tế</a:t>
            </a:r>
            <a:r>
              <a:rPr lang="vi-VN" sz="2400" smtClean="0">
                <a:latin typeface="Times New Roman" pitchFamily="18" charset="0"/>
                <a:cs typeface="Times New Roman" pitchFamily="18" charset="0"/>
              </a:rPr>
              <a:t>: Tiền lương đóng vai trò quyết định trong ổn định và phát triển kinh tế gia đình.</a:t>
            </a:r>
            <a:endParaRPr lang="en-US"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Người lao động dùng tiền lương để trang trải các chi phí trong gia đình, ph</a:t>
            </a:r>
            <a:r>
              <a:rPr lang="en-US" sz="2400" smtClean="0">
                <a:latin typeface="Times New Roman" pitchFamily="18" charset="0"/>
                <a:cs typeface="Times New Roman" pitchFamily="18" charset="0"/>
              </a:rPr>
              <a:t>ầ</a:t>
            </a:r>
            <a:r>
              <a:rPr lang="vi-VN" sz="2400" smtClean="0">
                <a:latin typeface="Times New Roman" pitchFamily="18" charset="0"/>
                <a:cs typeface="Times New Roman" pitchFamily="18" charset="0"/>
              </a:rPr>
              <a:t>n còn lại để tích lũy</a:t>
            </a:r>
            <a:r>
              <a:rPr lang="en-US" sz="2400" smtClean="0">
                <a:latin typeface="Times New Roman" pitchFamily="18" charset="0"/>
                <a:cs typeface="Times New Roman" pitchFamily="18" charset="0"/>
              </a:rPr>
              <a:t>.</a:t>
            </a:r>
            <a:r>
              <a:rPr lang="vi-VN" sz="2400">
                <a:latin typeface="Times New Roman" pitchFamily="18" charset="0"/>
                <a:cs typeface="Times New Roman" pitchFamily="18" charset="0"/>
              </a:rPr>
              <a:t> </a:t>
            </a:r>
            <a:r>
              <a:rPr lang="vi-VN" sz="2400" smtClean="0">
                <a:latin typeface="Times New Roman" pitchFamily="18" charset="0"/>
                <a:cs typeface="Times New Roman" pitchFamily="18" charset="0"/>
              </a:rPr>
              <a:t>Tiền lương </a:t>
            </a:r>
            <a:r>
              <a:rPr lang="en-US" sz="2400" smtClean="0">
                <a:latin typeface="Times New Roman" pitchFamily="18" charset="0"/>
                <a:cs typeface="Times New Roman" pitchFamily="18" charset="0"/>
              </a:rPr>
              <a:t>cao </a:t>
            </a:r>
            <a:r>
              <a:rPr lang="vi-VN" sz="2400" smtClean="0">
                <a:latin typeface="Times New Roman" pitchFamily="18" charset="0"/>
                <a:cs typeface="Times New Roman" pitchFamily="18" charset="0"/>
              </a:rPr>
              <a:t>tạo điều kiện cho người lao động yên tâm, phấn khởi làm việc, →</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động lực thúc đẩy sản xuất phát triển.</a:t>
            </a:r>
            <a:endParaRPr lang="en-US" sz="2400" smtClean="0">
              <a:latin typeface="Times New Roman" pitchFamily="18" charset="0"/>
              <a:cs typeface="Times New Roman" pitchFamily="18" charset="0"/>
            </a:endParaRPr>
          </a:p>
          <a:p>
            <a:pPr algn="just"/>
            <a:r>
              <a:rPr lang="en-US" sz="2400" smtClean="0">
                <a:latin typeface="Times New Roman" pitchFamily="18" charset="0"/>
                <a:cs typeface="Times New Roman" pitchFamily="18" charset="0"/>
              </a:rPr>
              <a:t>Nếu </a:t>
            </a:r>
            <a:r>
              <a:rPr lang="vi-VN" sz="2400">
                <a:latin typeface="Times New Roman" pitchFamily="18" charset="0"/>
                <a:cs typeface="Times New Roman" pitchFamily="18" charset="0"/>
              </a:rPr>
              <a:t>tiền </a:t>
            </a:r>
            <a:r>
              <a:rPr lang="en-US" sz="2400" smtClean="0">
                <a:latin typeface="Times New Roman" pitchFamily="18" charset="0"/>
                <a:cs typeface="Times New Roman" pitchFamily="18" charset="0"/>
              </a:rPr>
              <a:t>lương thấp</a:t>
            </a:r>
            <a:r>
              <a:rPr lang="vi-VN" sz="2400" smtClean="0">
                <a:latin typeface="Times New Roman" pitchFamily="18" charset="0"/>
                <a:cs typeface="Times New Roman" pitchFamily="18" charset="0"/>
              </a:rPr>
              <a:t>, sẽ làm cho mức sống của họ giảm sút, gặp khó khăn về kinh tế, không tạo ra động lực để thúc đẩy sản xuất phát triển.</a:t>
            </a:r>
          </a:p>
          <a:p>
            <a:pPr algn="just"/>
            <a:r>
              <a:rPr lang="vi-VN" sz="2400" b="1" i="1" smtClean="0">
                <a:latin typeface="Times New Roman" pitchFamily="18" charset="0"/>
                <a:cs typeface="Times New Roman" pitchFamily="18" charset="0"/>
              </a:rPr>
              <a:t>Xét về mặt chính trị - xã hội</a:t>
            </a:r>
            <a:r>
              <a:rPr lang="vi-VN" sz="2400" smtClean="0">
                <a:latin typeface="Times New Roman" pitchFamily="18" charset="0"/>
                <a:cs typeface="Times New Roman" pitchFamily="18" charset="0"/>
              </a:rPr>
              <a:t>: Tiền lương ảnh hưởng đến tâm tư tình cảm của người lao động đối với doanh nghiệp </a:t>
            </a:r>
            <a:r>
              <a:rPr lang="en-US" sz="2400" smtClean="0">
                <a:latin typeface="Times New Roman" pitchFamily="18" charset="0"/>
                <a:cs typeface="Times New Roman" pitchFamily="18" charset="0"/>
              </a:rPr>
              <a:t>và </a:t>
            </a:r>
            <a:r>
              <a:rPr lang="vi-VN" sz="2400" smtClean="0">
                <a:latin typeface="Times New Roman" pitchFamily="18" charset="0"/>
                <a:cs typeface="Times New Roman" pitchFamily="18" charset="0"/>
              </a:rPr>
              <a:t>xã hội.</a:t>
            </a:r>
            <a:endParaRPr lang="en-US"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Nếu </a:t>
            </a:r>
            <a:r>
              <a:rPr lang="vi-VN" sz="2400">
                <a:latin typeface="Times New Roman" pitchFamily="18" charset="0"/>
                <a:cs typeface="Times New Roman" pitchFamily="18" charset="0"/>
              </a:rPr>
              <a:t>tiền lương </a:t>
            </a:r>
            <a:r>
              <a:rPr lang="en-US" sz="2400" smtClean="0">
                <a:latin typeface="Times New Roman" pitchFamily="18" charset="0"/>
                <a:cs typeface="Times New Roman" pitchFamily="18" charset="0"/>
              </a:rPr>
              <a:t>thấp, </a:t>
            </a:r>
            <a:r>
              <a:rPr lang="vi-VN" sz="2400">
                <a:latin typeface="Times New Roman" pitchFamily="18" charset="0"/>
                <a:cs typeface="Times New Roman" pitchFamily="18" charset="0"/>
              </a:rPr>
              <a:t>người lao động sẽ </a:t>
            </a:r>
            <a:r>
              <a:rPr lang="vi-VN" sz="2400" smtClean="0">
                <a:latin typeface="Times New Roman" pitchFamily="18" charset="0"/>
                <a:cs typeface="Times New Roman" pitchFamily="18" charset="0"/>
              </a:rPr>
              <a:t>không tha thiết với doanh nghiệp, chán nản công việc, oán trách xã hội, thậm chí mất lòng tin vào xã hội, vào tương lai.</a:t>
            </a:r>
          </a:p>
        </p:txBody>
      </p:sp>
    </p:spTree>
    <p:extLst>
      <p:ext uri="{BB962C8B-B14F-4D97-AF65-F5344CB8AC3E}">
        <p14:creationId xmlns:p14="http://schemas.microsoft.com/office/powerpoint/2010/main" val="30839965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001643"/>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5.3 TỔ CHỨC THÙ LAO LAO ĐỘNG</a:t>
            </a:r>
          </a:p>
          <a:p>
            <a:pPr algn="just"/>
            <a:r>
              <a:rPr lang="vi-VN" sz="2400" b="1" smtClean="0">
                <a:latin typeface="Times New Roman" pitchFamily="18" charset="0"/>
                <a:cs typeface="Times New Roman" pitchFamily="18" charset="0"/>
              </a:rPr>
              <a:t>Các chức năng của tiền lương</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4 chức năng</a:t>
            </a:r>
          </a:p>
          <a:p>
            <a:pPr algn="just"/>
            <a:r>
              <a:rPr lang="vi-VN" sz="2400" smtClean="0">
                <a:latin typeface="Times New Roman" pitchFamily="18" charset="0"/>
                <a:cs typeface="Times New Roman" pitchFamily="18" charset="0"/>
              </a:rPr>
              <a:t>- Tiền lương phải đảm bảo đủ chi phí để </a:t>
            </a:r>
            <a:r>
              <a:rPr lang="vi-VN" sz="2400" b="1" smtClean="0">
                <a:latin typeface="Times New Roman" pitchFamily="18" charset="0"/>
                <a:cs typeface="Times New Roman" pitchFamily="18" charset="0"/>
              </a:rPr>
              <a:t>tái sản xuất sức lao động</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 Đảm bảo </a:t>
            </a:r>
            <a:r>
              <a:rPr lang="vi-VN" sz="2400" b="1" smtClean="0">
                <a:latin typeface="Times New Roman" pitchFamily="18" charset="0"/>
                <a:cs typeface="Times New Roman" pitchFamily="18" charset="0"/>
              </a:rPr>
              <a:t>vai trò kích thích của tiền lương</a:t>
            </a:r>
            <a:r>
              <a:rPr lang="vi-VN" sz="2400" smtClean="0">
                <a:latin typeface="Times New Roman" pitchFamily="18" charset="0"/>
                <a:cs typeface="Times New Roman" pitchFamily="18" charset="0"/>
              </a:rPr>
              <a:t>, vì sự thúc ép của tiền lương, người lao động phải có trách nhiệm cao đối với công việc, tiền lương phải tạo được niềm say mê nghề nghiệp</a:t>
            </a:r>
          </a:p>
          <a:p>
            <a:pPr algn="just"/>
            <a:r>
              <a:rPr lang="vi-VN" sz="2400" smtClean="0">
                <a:latin typeface="Times New Roman" pitchFamily="18" charset="0"/>
                <a:cs typeface="Times New Roman" pitchFamily="18" charset="0"/>
              </a:rPr>
              <a:t>- Bảo đảm </a:t>
            </a:r>
            <a:r>
              <a:rPr lang="vi-VN" sz="2400" b="1" smtClean="0">
                <a:latin typeface="Times New Roman" pitchFamily="18" charset="0"/>
                <a:cs typeface="Times New Roman" pitchFamily="18" charset="0"/>
              </a:rPr>
              <a:t>vai trò điều phối lao động</a:t>
            </a:r>
            <a:r>
              <a:rPr lang="vi-VN" sz="2400" smtClean="0">
                <a:latin typeface="Times New Roman" pitchFamily="18" charset="0"/>
                <a:cs typeface="Times New Roman" pitchFamily="18" charset="0"/>
              </a:rPr>
              <a:t> của tiền lương, với tiền lương thỏa đáng người lao động tự nhận mọi công việc được giao, dù ở đâu, làm gì</a:t>
            </a:r>
          </a:p>
          <a:p>
            <a:pPr algn="just"/>
            <a:r>
              <a:rPr lang="vi-VN" sz="2400" smtClean="0">
                <a:latin typeface="Times New Roman" pitchFamily="18" charset="0"/>
                <a:cs typeface="Times New Roman" pitchFamily="18" charset="0"/>
              </a:rPr>
              <a:t>- </a:t>
            </a:r>
            <a:r>
              <a:rPr lang="vi-VN" sz="2400" b="1" smtClean="0">
                <a:latin typeface="Times New Roman" pitchFamily="18" charset="0"/>
                <a:cs typeface="Times New Roman" pitchFamily="18" charset="0"/>
              </a:rPr>
              <a:t>Vai trò quản lý của tiền lương</a:t>
            </a:r>
            <a:r>
              <a:rPr lang="vi-VN" sz="2400" smtClean="0">
                <a:latin typeface="Times New Roman" pitchFamily="18" charset="0"/>
                <a:cs typeface="Times New Roman" pitchFamily="18" charset="0"/>
              </a:rPr>
              <a:t>: doanh nghiệp sử dụng công cụ tiền lương không chỉ với mục đích tạo điều kiện vật chất cho người lao động mà còn với mục đích khác là thông qua tiền lương </a:t>
            </a:r>
            <a:r>
              <a:rPr lang="en-US" sz="2400" smtClean="0">
                <a:latin typeface="Times New Roman" pitchFamily="18" charset="0"/>
                <a:cs typeface="Times New Roman" pitchFamily="18" charset="0"/>
              </a:rPr>
              <a:t>để </a:t>
            </a:r>
            <a:r>
              <a:rPr lang="vi-VN" sz="2400" smtClean="0">
                <a:latin typeface="Times New Roman" pitchFamily="18" charset="0"/>
                <a:cs typeface="Times New Roman" pitchFamily="18" charset="0"/>
              </a:rPr>
              <a:t>kiểm tra, theo dõi, giám sát người lao động làm việc theo ý đồ của mình, đảm bảo tiền lương chi ra phải đem lại kết quả và hiệu quả rõ rệt.</a:t>
            </a:r>
          </a:p>
        </p:txBody>
      </p:sp>
    </p:spTree>
    <p:extLst>
      <p:ext uri="{BB962C8B-B14F-4D97-AF65-F5344CB8AC3E}">
        <p14:creationId xmlns:p14="http://schemas.microsoft.com/office/powerpoint/2010/main" val="42581964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632311"/>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5.3 TỔ CHỨC THÙ LAO LAO ĐỘNG</a:t>
            </a:r>
          </a:p>
          <a:p>
            <a:pPr algn="just"/>
            <a:r>
              <a:rPr lang="vi-VN" sz="2400" b="1" smtClean="0">
                <a:latin typeface="Times New Roman" pitchFamily="18" charset="0"/>
                <a:cs typeface="Times New Roman" pitchFamily="18" charset="0"/>
              </a:rPr>
              <a:t>Các hình thức tiền lương trong doanh nghiệp</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 </a:t>
            </a:r>
            <a:r>
              <a:rPr lang="vi-VN" sz="2400" b="1" i="1" smtClean="0">
                <a:latin typeface="Times New Roman" pitchFamily="18" charset="0"/>
                <a:cs typeface="Times New Roman" pitchFamily="18" charset="0"/>
              </a:rPr>
              <a:t>Hình thức tiền lương theo thời gian</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Là số tiền lương trả cho người lao động căn cứ vào thời gian làm việc.</a:t>
            </a:r>
          </a:p>
          <a:p>
            <a:pPr algn="just"/>
            <a:r>
              <a:rPr lang="vi-VN" sz="2400" smtClean="0">
                <a:latin typeface="Times New Roman" pitchFamily="18" charset="0"/>
                <a:cs typeface="Times New Roman" pitchFamily="18" charset="0"/>
              </a:rPr>
              <a:t>chia làm 2 loại chính là </a:t>
            </a:r>
            <a:r>
              <a:rPr lang="vi-VN" sz="2400" b="1" i="1" smtClean="0">
                <a:latin typeface="Times New Roman" pitchFamily="18" charset="0"/>
                <a:cs typeface="Times New Roman" pitchFamily="18" charset="0"/>
              </a:rPr>
              <a:t>tiền lương theo thời gian giản đơn </a:t>
            </a:r>
            <a:r>
              <a:rPr lang="vi-VN" sz="2400" smtClean="0">
                <a:latin typeface="Times New Roman" pitchFamily="18" charset="0"/>
                <a:cs typeface="Times New Roman" pitchFamily="18" charset="0"/>
              </a:rPr>
              <a:t>và </a:t>
            </a:r>
            <a:r>
              <a:rPr lang="vi-VN" sz="2400" b="1" i="1" smtClean="0">
                <a:latin typeface="Times New Roman" pitchFamily="18" charset="0"/>
                <a:cs typeface="Times New Roman" pitchFamily="18" charset="0"/>
              </a:rPr>
              <a:t>tiền lương theo thời gian có thưởng</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 </a:t>
            </a:r>
            <a:r>
              <a:rPr lang="vi-VN" sz="2400" b="1" i="1" smtClean="0">
                <a:latin typeface="Times New Roman" pitchFamily="18" charset="0"/>
                <a:cs typeface="Times New Roman" pitchFamily="18" charset="0"/>
              </a:rPr>
              <a:t>Tiền lương theo thời gian giản đơn </a:t>
            </a:r>
            <a:r>
              <a:rPr lang="vi-VN" sz="2400" smtClean="0">
                <a:latin typeface="Times New Roman" pitchFamily="18" charset="0"/>
                <a:cs typeface="Times New Roman" pitchFamily="18" charset="0"/>
              </a:rPr>
              <a:t>là tiền lương trả cho người lao động chỉ căn cứ vào bậc lương và thời gian thực tế làm việc, không xét đến thái độ lao động và kết quả công việc</a:t>
            </a:r>
          </a:p>
          <a:p>
            <a:pPr algn="just"/>
            <a:r>
              <a:rPr lang="vi-VN" sz="2400" smtClean="0">
                <a:latin typeface="Times New Roman" pitchFamily="18" charset="0"/>
                <a:cs typeface="Times New Roman" pitchFamily="18" charset="0"/>
              </a:rPr>
              <a:t>- </a:t>
            </a:r>
            <a:r>
              <a:rPr lang="vi-VN" sz="2400" b="1" i="1" smtClean="0">
                <a:latin typeface="Times New Roman" pitchFamily="18" charset="0"/>
                <a:cs typeface="Times New Roman" pitchFamily="18" charset="0"/>
              </a:rPr>
              <a:t>Tiền lương theo thời gian có thưởng </a:t>
            </a:r>
            <a:r>
              <a:rPr lang="vi-VN" sz="2400" smtClean="0">
                <a:latin typeface="Times New Roman" pitchFamily="18" charset="0"/>
                <a:cs typeface="Times New Roman" pitchFamily="18" charset="0"/>
              </a:rPr>
              <a:t>là ngoài tiền lương giản đơn còn nhận một khoản tiền thưởng do kết quả tăng năng suất lao động, nâng cao chất lượng sản phẩm, tiết kiệm nguyên vật liệu hoặc hoàn thành xuất sắc nhiệm vụ được giao.</a:t>
            </a:r>
          </a:p>
        </p:txBody>
      </p:sp>
    </p:spTree>
    <p:extLst>
      <p:ext uri="{BB962C8B-B14F-4D97-AF65-F5344CB8AC3E}">
        <p14:creationId xmlns:p14="http://schemas.microsoft.com/office/powerpoint/2010/main" val="41654301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893647"/>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5.3 TỔ CHỨC THÙ LAO LAO ĐỘNG</a:t>
            </a:r>
          </a:p>
          <a:p>
            <a:pPr algn="just"/>
            <a:r>
              <a:rPr lang="vi-VN" sz="2400" b="1" smtClean="0">
                <a:latin typeface="Times New Roman" pitchFamily="18" charset="0"/>
                <a:cs typeface="Times New Roman" pitchFamily="18" charset="0"/>
              </a:rPr>
              <a:t>Các hình thức tiền lương trong doanh nghiệp</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 </a:t>
            </a:r>
            <a:r>
              <a:rPr lang="vi-VN" sz="2400" b="1" i="1" smtClean="0">
                <a:latin typeface="Times New Roman" pitchFamily="18" charset="0"/>
                <a:cs typeface="Times New Roman" pitchFamily="18" charset="0"/>
              </a:rPr>
              <a:t>Hình thức tiền lương theo sản phẩm</a:t>
            </a:r>
            <a:r>
              <a:rPr lang="vi-VN" sz="2400" smtClean="0">
                <a:latin typeface="Times New Roman" pitchFamily="18" charset="0"/>
                <a:cs typeface="Times New Roman" pitchFamily="18" charset="0"/>
              </a:rPr>
              <a:t>:</a:t>
            </a:r>
          </a:p>
          <a:p>
            <a:pPr algn="just"/>
            <a:r>
              <a:rPr lang="vi-VN" sz="2400" smtClean="0">
                <a:latin typeface="Times New Roman" pitchFamily="18" charset="0"/>
                <a:cs typeface="Times New Roman" pitchFamily="18" charset="0"/>
              </a:rPr>
              <a:t>Là hình thức tiền lương mà số tiền người lao động nhận được căn cứ vào đơn giá tiền lương, số lượng sản phẩm hoàn thành. Trong thực tế có 5 hình thức trả lương theo sản phẩm:</a:t>
            </a:r>
          </a:p>
          <a:p>
            <a:pPr algn="just"/>
            <a:r>
              <a:rPr lang="vi-VN" sz="2400" smtClean="0">
                <a:latin typeface="Times New Roman" pitchFamily="18" charset="0"/>
                <a:cs typeface="Times New Roman" pitchFamily="18" charset="0"/>
              </a:rPr>
              <a:t>- Tiền lương sản phẩm cá nhân trực tiếp không hạn chế</a:t>
            </a:r>
          </a:p>
          <a:p>
            <a:pPr algn="just"/>
            <a:r>
              <a:rPr lang="vi-VN" sz="2400" smtClean="0">
                <a:latin typeface="Times New Roman" pitchFamily="18" charset="0"/>
                <a:cs typeface="Times New Roman" pitchFamily="18" charset="0"/>
              </a:rPr>
              <a:t>- Tiền lương theo sản phẩm tập thể</a:t>
            </a:r>
          </a:p>
          <a:p>
            <a:pPr algn="just"/>
            <a:r>
              <a:rPr lang="vi-VN" sz="2400" smtClean="0">
                <a:latin typeface="Times New Roman" pitchFamily="18" charset="0"/>
                <a:cs typeface="Times New Roman" pitchFamily="18" charset="0"/>
              </a:rPr>
              <a:t>- Tiền lương theo sản phẩm gián tiếp</a:t>
            </a:r>
          </a:p>
          <a:p>
            <a:pPr algn="just"/>
            <a:r>
              <a:rPr lang="vi-VN" sz="2400" smtClean="0">
                <a:latin typeface="Times New Roman" pitchFamily="18" charset="0"/>
                <a:cs typeface="Times New Roman" pitchFamily="18" charset="0"/>
              </a:rPr>
              <a:t>- Tiền lương theo sản phẩm lũy tiến</a:t>
            </a:r>
          </a:p>
          <a:p>
            <a:pPr algn="just"/>
            <a:r>
              <a:rPr lang="vi-VN" sz="2400" smtClean="0">
                <a:latin typeface="Times New Roman" pitchFamily="18" charset="0"/>
                <a:cs typeface="Times New Roman" pitchFamily="18" charset="0"/>
              </a:rPr>
              <a:t>- Tiền lương khoán</a:t>
            </a:r>
          </a:p>
        </p:txBody>
      </p:sp>
    </p:spTree>
    <p:extLst>
      <p:ext uri="{BB962C8B-B14F-4D97-AF65-F5344CB8AC3E}">
        <p14:creationId xmlns:p14="http://schemas.microsoft.com/office/powerpoint/2010/main" val="30216830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4154984"/>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5.3 TỔ CHỨC THÙ LAO LAO ĐỘNG</a:t>
            </a:r>
          </a:p>
          <a:p>
            <a:pPr algn="just"/>
            <a:r>
              <a:rPr lang="vi-VN" sz="2400" b="1" smtClean="0">
                <a:latin typeface="Times New Roman" pitchFamily="18" charset="0"/>
                <a:cs typeface="Times New Roman" pitchFamily="18" charset="0"/>
              </a:rPr>
              <a:t>Các hình thức tiền lương trong doanh nghiệp</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 </a:t>
            </a:r>
            <a:r>
              <a:rPr lang="vi-VN" sz="2400" b="1" i="1" smtClean="0">
                <a:latin typeface="Times New Roman" pitchFamily="18" charset="0"/>
                <a:cs typeface="Times New Roman" pitchFamily="18" charset="0"/>
              </a:rPr>
              <a:t>Tiền thưởng</a:t>
            </a:r>
            <a:r>
              <a:rPr lang="vi-VN" sz="2400" smtClean="0">
                <a:latin typeface="Times New Roman" pitchFamily="18" charset="0"/>
                <a:cs typeface="Times New Roman" pitchFamily="18" charset="0"/>
              </a:rPr>
              <a:t>:</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là khoản bổ sung cho tiền lương nhằm quán triệt hơn nữa nguyên tắc phân phối theo lao động, trả đúng giá trị sức lao động đã hao phí</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Doanh nghiệp có thể áp dụng nhiều hình thức thưởng khác nhau như thưởng sáng kiến, tiết kiệm, chất lượng, an toàn, tăng năng suất lao động… Căn cứ vào thành tích và giá trị làm lợi, giám đốc quyết định tỉ lệ và mức thưởng.</a:t>
            </a:r>
          </a:p>
        </p:txBody>
      </p:sp>
    </p:spTree>
    <p:extLst>
      <p:ext uri="{BB962C8B-B14F-4D97-AF65-F5344CB8AC3E}">
        <p14:creationId xmlns:p14="http://schemas.microsoft.com/office/powerpoint/2010/main" val="4224196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694140"/>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5.3 TỔ CHỨC THÙ LAO LAO ĐỘNG</a:t>
            </a:r>
          </a:p>
          <a:p>
            <a:pPr algn="just"/>
            <a:r>
              <a:rPr lang="vi-VN" sz="2400" b="1" smtClean="0">
                <a:latin typeface="Times New Roman" pitchFamily="18" charset="0"/>
                <a:cs typeface="Times New Roman" pitchFamily="18" charset="0"/>
              </a:rPr>
              <a:t>Các hình thức tiền lương trong doanh nghiệp</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a:p>
            <a:pPr algn="just"/>
            <a:r>
              <a:rPr lang="vi-VN" sz="2400" b="1" i="1" smtClean="0">
                <a:latin typeface="Times New Roman" pitchFamily="18" charset="0"/>
                <a:cs typeface="Times New Roman" pitchFamily="18" charset="0"/>
              </a:rPr>
              <a:t>Các hình thức thưởng</a:t>
            </a:r>
          </a:p>
          <a:p>
            <a:pPr algn="just"/>
            <a:r>
              <a:rPr lang="vi-VN" sz="2400" smtClean="0">
                <a:latin typeface="Times New Roman" pitchFamily="18" charset="0"/>
                <a:cs typeface="Times New Roman" pitchFamily="18" charset="0"/>
              </a:rPr>
              <a:t>- </a:t>
            </a:r>
            <a:r>
              <a:rPr lang="vi-VN" sz="2400" b="1" i="1" smtClean="0">
                <a:latin typeface="Times New Roman" pitchFamily="18" charset="0"/>
                <a:cs typeface="Times New Roman" pitchFamily="18" charset="0"/>
              </a:rPr>
              <a:t>Thưởng theo một chỉ tiêu</a:t>
            </a:r>
          </a:p>
          <a:p>
            <a:pPr algn="just"/>
            <a:r>
              <a:rPr lang="vi-VN" sz="2400" i="1" smtClean="0">
                <a:latin typeface="Times New Roman" pitchFamily="18" charset="0"/>
                <a:cs typeface="Times New Roman" pitchFamily="18" charset="0"/>
              </a:rPr>
              <a:t>Thưởng nâng cao chất lượng sản phẩm</a:t>
            </a:r>
            <a:r>
              <a:rPr lang="vi-VN" sz="2400" smtClean="0">
                <a:latin typeface="Times New Roman" pitchFamily="18" charset="0"/>
                <a:cs typeface="Times New Roman" pitchFamily="18" charset="0"/>
              </a:rPr>
              <a:t>: </a:t>
            </a:r>
            <a:r>
              <a:rPr lang="vi-VN" sz="2300" smtClean="0">
                <a:latin typeface="Times New Roman" pitchFamily="18" charset="0"/>
                <a:cs typeface="Times New Roman" pitchFamily="18" charset="0"/>
              </a:rPr>
              <a:t>thưởng cho những công nhân đạt nhiều sản phẩm có chất lượng cao hoặc làm giảm tỷ lệ phế phẩm cho phép</a:t>
            </a:r>
            <a:r>
              <a:rPr lang="en-US" sz="2300" smtClean="0">
                <a:latin typeface="Times New Roman" pitchFamily="18" charset="0"/>
                <a:cs typeface="Times New Roman" pitchFamily="18" charset="0"/>
              </a:rPr>
              <a:t>.</a:t>
            </a:r>
            <a:endParaRPr lang="vi-VN" sz="23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 </a:t>
            </a:r>
            <a:r>
              <a:rPr lang="vi-VN" sz="2400" i="1" smtClean="0">
                <a:latin typeface="Times New Roman" pitchFamily="18" charset="0"/>
                <a:cs typeface="Times New Roman" pitchFamily="18" charset="0"/>
              </a:rPr>
              <a:t>Thưởng tiết kiệm vật tư</a:t>
            </a:r>
            <a:r>
              <a:rPr lang="vi-VN" sz="2400" smtClean="0">
                <a:latin typeface="Times New Roman" pitchFamily="18" charset="0"/>
                <a:cs typeface="Times New Roman" pitchFamily="18" charset="0"/>
              </a:rPr>
              <a:t>: </a:t>
            </a:r>
            <a:r>
              <a:rPr lang="vi-VN" sz="2300" smtClean="0">
                <a:latin typeface="Times New Roman" pitchFamily="18" charset="0"/>
                <a:cs typeface="Times New Roman" pitchFamily="18" charset="0"/>
              </a:rPr>
              <a:t>căn cứ để quy định chỉ tiêu thưởng là định mức tiêu hao nguyên vật liệu chính, vật liệu phụ, năng lượng cho một đơn vị sản phẩm.</a:t>
            </a:r>
          </a:p>
          <a:p>
            <a:pPr algn="just"/>
            <a:r>
              <a:rPr lang="vi-VN" sz="2400" smtClean="0">
                <a:latin typeface="Times New Roman" pitchFamily="18" charset="0"/>
                <a:cs typeface="Times New Roman" pitchFamily="18" charset="0"/>
              </a:rPr>
              <a:t>- </a:t>
            </a:r>
            <a:r>
              <a:rPr lang="vi-VN" sz="2400" b="1" i="1" smtClean="0">
                <a:latin typeface="Times New Roman" pitchFamily="18" charset="0"/>
                <a:cs typeface="Times New Roman" pitchFamily="18" charset="0"/>
              </a:rPr>
              <a:t>Thưởng theo 2 chỉ tiêu</a:t>
            </a:r>
            <a:r>
              <a:rPr lang="vi-VN" sz="2400" smtClean="0">
                <a:latin typeface="Times New Roman" pitchFamily="18" charset="0"/>
                <a:cs typeface="Times New Roman" pitchFamily="18" charset="0"/>
              </a:rPr>
              <a:t>: tăng số lượng đi đôi với tăng chất lượng.</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Mục đích là khuyến khích công nhân không chỉ tăng số lượng mà còn tăng cả chất lượng.</a:t>
            </a:r>
          </a:p>
          <a:p>
            <a:pPr algn="just"/>
            <a:r>
              <a:rPr lang="vi-VN" sz="2400" smtClean="0">
                <a:latin typeface="Times New Roman" pitchFamily="18" charset="0"/>
                <a:cs typeface="Times New Roman" pitchFamily="18" charset="0"/>
              </a:rPr>
              <a:t>- </a:t>
            </a:r>
            <a:r>
              <a:rPr lang="vi-VN" sz="2400" b="1" i="1" smtClean="0">
                <a:latin typeface="Times New Roman" pitchFamily="18" charset="0"/>
                <a:cs typeface="Times New Roman" pitchFamily="18" charset="0"/>
              </a:rPr>
              <a:t>Thưởng theo 3 chỉ tiêu</a:t>
            </a:r>
            <a:r>
              <a:rPr lang="vi-VN" sz="2400" smtClean="0">
                <a:latin typeface="Times New Roman" pitchFamily="18" charset="0"/>
                <a:cs typeface="Times New Roman" pitchFamily="18" charset="0"/>
              </a:rPr>
              <a:t>: số lượng, chất lượng và ngày công</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Nguyên tắc thưởng là khuyến khích tăng cả số lượng, chất lượng và ngày công, ngược lại không hoàn thành thì sẽ phạt vật chất. Điều kiện thưởng là nếu 1 trong 3 chỉ tiêu bị điểm không thì không được thưởng</a:t>
            </a:r>
          </a:p>
        </p:txBody>
      </p:sp>
    </p:spTree>
    <p:extLst>
      <p:ext uri="{BB962C8B-B14F-4D97-AF65-F5344CB8AC3E}">
        <p14:creationId xmlns:p14="http://schemas.microsoft.com/office/powerpoint/2010/main" val="18576149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909584"/>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5.3 TỔ CHỨC THÙ LAO LAO ĐỘNG</a:t>
            </a:r>
          </a:p>
          <a:p>
            <a:pPr algn="just"/>
            <a:r>
              <a:rPr lang="vi-VN" sz="2400" b="1" smtClean="0">
                <a:latin typeface="Times New Roman" pitchFamily="18" charset="0"/>
                <a:cs typeface="Times New Roman" pitchFamily="18" charset="0"/>
              </a:rPr>
              <a:t>Các hình thức tiền lương trong doanh nghiệp</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a:p>
            <a:pPr algn="just"/>
            <a:r>
              <a:rPr lang="vi-VN" sz="2400" b="1" i="1" smtClean="0">
                <a:latin typeface="Times New Roman" pitchFamily="18" charset="0"/>
                <a:cs typeface="Times New Roman" pitchFamily="18" charset="0"/>
              </a:rPr>
              <a:t>Các hình thức thưởng</a:t>
            </a:r>
          </a:p>
          <a:p>
            <a:pPr algn="just"/>
            <a:r>
              <a:rPr lang="vi-VN" sz="2400" b="1" i="1" smtClean="0">
                <a:latin typeface="Times New Roman" pitchFamily="18" charset="0"/>
                <a:cs typeface="Times New Roman" pitchFamily="18" charset="0"/>
              </a:rPr>
              <a:t>- Thưởng theo 4 chỉ tiêu</a:t>
            </a:r>
            <a:r>
              <a:rPr lang="vi-VN" sz="2400" smtClean="0">
                <a:latin typeface="Times New Roman" pitchFamily="18" charset="0"/>
                <a:cs typeface="Times New Roman" pitchFamily="18" charset="0"/>
              </a:rPr>
              <a:t>: số lượng, chất lượng, ngày công và tiết kiệm</a:t>
            </a:r>
          </a:p>
          <a:p>
            <a:pPr algn="just"/>
            <a:r>
              <a:rPr lang="vi-VN" sz="2300" smtClean="0">
                <a:latin typeface="Times New Roman" pitchFamily="18" charset="0"/>
                <a:cs typeface="Times New Roman" pitchFamily="18" charset="0"/>
              </a:rPr>
              <a:t>Về số lượng, chất lượng chia làm 3 loại ABC. Loại A hoàn thành định mức 100%, loại B hoàn thành định mức từ 90-99%, loại C hoàn thành định mức từ 80 – 89 %.</a:t>
            </a:r>
          </a:p>
          <a:p>
            <a:pPr algn="just"/>
            <a:r>
              <a:rPr lang="vi-VN" sz="2300" smtClean="0">
                <a:latin typeface="Times New Roman" pitchFamily="18" charset="0"/>
                <a:cs typeface="Times New Roman" pitchFamily="18" charset="0"/>
              </a:rPr>
              <a:t>Về ngày công cũng chia làm 3 loại ABC. Loại A làm việc 24 ngày/tháng, loại B làm việc 18-23 ngày/tháng, loại C làm việc 18 ngày/ tháng.</a:t>
            </a:r>
          </a:p>
          <a:p>
            <a:pPr algn="just"/>
            <a:r>
              <a:rPr lang="vi-VN" sz="2300" smtClean="0">
                <a:latin typeface="Times New Roman" pitchFamily="18" charset="0"/>
                <a:cs typeface="Times New Roman" pitchFamily="18" charset="0"/>
              </a:rPr>
              <a:t>Về tiết kiệm cũng chia làm 3 loại ABC . Sau khi xác định loại của từng người, phải quy các loại đó ra 3 điểm. Loại A được 5 điểm, loại B được 4 điểm, loại C được 3 điểm</a:t>
            </a:r>
          </a:p>
          <a:p>
            <a:pPr algn="just"/>
            <a:r>
              <a:rPr lang="vi-VN" sz="2300" smtClean="0">
                <a:latin typeface="Times New Roman" pitchFamily="18" charset="0"/>
                <a:cs typeface="Times New Roman" pitchFamily="18" charset="0"/>
              </a:rPr>
              <a:t>Điều kiện thưởng là công nhân nào vi phạm 1 trong 4 chỉ tiêu sẽ bị loại C và không được thưởng. Tiền thưởng cụ thể của từng người không căn cứ vào loại AB mà căn cứ vào tổng số điểm để xếp nhóm thưởng. Nhóm 1 được 20 điểm, nhóm 2 từ 17-19 điểm, nhóm 3 dưới 17 điểm.</a:t>
            </a:r>
          </a:p>
          <a:p>
            <a:pPr algn="just"/>
            <a:r>
              <a:rPr lang="vi-VN" sz="2300" smtClean="0">
                <a:latin typeface="Times New Roman" pitchFamily="18" charset="0"/>
                <a:cs typeface="Times New Roman" pitchFamily="18" charset="0"/>
              </a:rPr>
              <a:t>Tiền thưởng được tính cho 1 điểm sau đó nhân với tổng số điểm.</a:t>
            </a:r>
          </a:p>
        </p:txBody>
      </p:sp>
    </p:spTree>
    <p:extLst>
      <p:ext uri="{BB962C8B-B14F-4D97-AF65-F5344CB8AC3E}">
        <p14:creationId xmlns:p14="http://schemas.microsoft.com/office/powerpoint/2010/main" val="8009939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370975"/>
          </a:xfrm>
          <a:prstGeom prst="rect">
            <a:avLst/>
          </a:prstGeom>
          <a:noFill/>
        </p:spPr>
        <p:txBody>
          <a:bodyPr wrap="square" rtlCol="0">
            <a:spAutoFit/>
          </a:bodyPr>
          <a:lstStyle/>
          <a:p>
            <a:pPr algn="just"/>
            <a:r>
              <a:rPr lang="vi-VN" sz="2400" b="1" smtClean="0">
                <a:latin typeface="Times New Roman" pitchFamily="18" charset="0"/>
                <a:cs typeface="Times New Roman" pitchFamily="18" charset="0"/>
              </a:rPr>
              <a:t>CHƯƠNG 5:</a:t>
            </a:r>
            <a:r>
              <a:rPr lang="en-US" sz="2400" b="1" smtClean="0">
                <a:latin typeface="Times New Roman" pitchFamily="18" charset="0"/>
                <a:cs typeface="Times New Roman" pitchFamily="18" charset="0"/>
              </a:rPr>
              <a:t> </a:t>
            </a:r>
            <a:r>
              <a:rPr lang="vi-VN" sz="2400" b="1" smtClean="0">
                <a:latin typeface="Times New Roman" pitchFamily="18" charset="0"/>
                <a:cs typeface="Times New Roman" pitchFamily="18" charset="0"/>
              </a:rPr>
              <a:t>CÁCH THỨC ĐÁNH GIÁ VÀ PHƯƠNG PHÁP QUẢN LÝ CHẤT LƯỢNG SẢN PHẨM</a:t>
            </a:r>
          </a:p>
          <a:p>
            <a:pPr algn="just"/>
            <a:r>
              <a:rPr lang="vi-VN" sz="2400" b="1" smtClean="0">
                <a:latin typeface="Times New Roman" pitchFamily="18" charset="0"/>
                <a:cs typeface="Times New Roman" pitchFamily="18" charset="0"/>
              </a:rPr>
              <a:t>5.3 TỔ CHỨC THÙ LAO LAO ĐỘNG</a:t>
            </a:r>
          </a:p>
          <a:p>
            <a:pPr algn="just"/>
            <a:r>
              <a:rPr lang="vi-VN" sz="2400" b="1" smtClean="0">
                <a:latin typeface="Times New Roman" pitchFamily="18" charset="0"/>
                <a:cs typeface="Times New Roman" pitchFamily="18" charset="0"/>
              </a:rPr>
              <a:t>Các hình thức tiền lương trong doanh nghiệp</a:t>
            </a:r>
            <a:r>
              <a:rPr lang="en-US" sz="2400" smtClean="0">
                <a:latin typeface="Times New Roman" pitchFamily="18" charset="0"/>
                <a:cs typeface="Times New Roman" pitchFamily="18" charset="0"/>
              </a:rPr>
              <a:t>:</a:t>
            </a:r>
            <a:endParaRPr lang="vi-VN" sz="2400" smtClean="0">
              <a:latin typeface="Times New Roman" pitchFamily="18" charset="0"/>
              <a:cs typeface="Times New Roman" pitchFamily="18" charset="0"/>
            </a:endParaRPr>
          </a:p>
          <a:p>
            <a:pPr algn="just"/>
            <a:r>
              <a:rPr lang="vi-VN" sz="2400" smtClean="0">
                <a:latin typeface="Times New Roman" pitchFamily="18" charset="0"/>
                <a:cs typeface="Times New Roman" pitchFamily="18" charset="0"/>
              </a:rPr>
              <a:t>+ </a:t>
            </a:r>
            <a:r>
              <a:rPr lang="vi-VN" sz="2400" b="1" i="1" smtClean="0">
                <a:latin typeface="Times New Roman" pitchFamily="18" charset="0"/>
                <a:cs typeface="Times New Roman" pitchFamily="18" charset="0"/>
              </a:rPr>
              <a:t>Điều kiện và mức thưởng</a:t>
            </a:r>
          </a:p>
          <a:p>
            <a:pPr algn="just"/>
            <a:r>
              <a:rPr lang="vi-VN" sz="2400" smtClean="0">
                <a:latin typeface="Times New Roman" pitchFamily="18" charset="0"/>
                <a:cs typeface="Times New Roman" pitchFamily="18" charset="0"/>
              </a:rPr>
              <a:t>- Điều kiện thưởng là những quy định tối thiểu mà công nhân phải đạt được trở lên mới được thưởng, không đạt được mức đó sẽ không được thưởng.</a:t>
            </a:r>
          </a:p>
          <a:p>
            <a:pPr algn="just"/>
            <a:r>
              <a:rPr lang="vi-VN" sz="2400" smtClean="0">
                <a:latin typeface="Times New Roman" pitchFamily="18" charset="0"/>
                <a:cs typeface="Times New Roman" pitchFamily="18" charset="0"/>
              </a:rPr>
              <a:t>- Mức thưởng: Tuỳ đối tượng mà có mức thưởng khác nhau. Khi xây dựng mức thưởng cần chú ý:</a:t>
            </a:r>
          </a:p>
          <a:p>
            <a:pPr algn="just"/>
            <a:r>
              <a:rPr lang="vi-VN" sz="2400" smtClean="0">
                <a:latin typeface="Times New Roman" pitchFamily="18" charset="0"/>
                <a:cs typeface="Times New Roman" pitchFamily="18" charset="0"/>
              </a:rPr>
              <a:t>Căn cứ vào tính chất phức tạp và tầm quan trọng của công việc, điều kiện lao động ở từng bộ phận, từng người.</a:t>
            </a:r>
          </a:p>
          <a:p>
            <a:pPr algn="just"/>
            <a:r>
              <a:rPr lang="vi-VN" sz="2400" smtClean="0">
                <a:latin typeface="Times New Roman" pitchFamily="18" charset="0"/>
                <a:cs typeface="Times New Roman" pitchFamily="18" charset="0"/>
              </a:rPr>
              <a:t>Bảo đảm mối quan hệ giữa công nhân làm lương sản phẩm với lương thời gian, giữa công nhân chính và công nhân phụ, giữa lao động trực tiếp và gián tiếp</a:t>
            </a:r>
          </a:p>
          <a:p>
            <a:pPr algn="just"/>
            <a:r>
              <a:rPr lang="vi-VN" sz="2400" smtClean="0">
                <a:latin typeface="Times New Roman" pitchFamily="18" charset="0"/>
                <a:cs typeface="Times New Roman" pitchFamily="18" charset="0"/>
              </a:rPr>
              <a:t>Bảo đảm vai trò động viên vật chất của tiền thưởng, đặc biệt trong điều kiện hiện nay.</a:t>
            </a:r>
            <a:endParaRPr lang="vi-VN" sz="2400">
              <a:latin typeface="Times New Roman" pitchFamily="18" charset="0"/>
              <a:cs typeface="Times New Roman" pitchFamily="18" charset="0"/>
            </a:endParaRPr>
          </a:p>
        </p:txBody>
      </p:sp>
    </p:spTree>
    <p:extLst>
      <p:ext uri="{BB962C8B-B14F-4D97-AF65-F5344CB8AC3E}">
        <p14:creationId xmlns:p14="http://schemas.microsoft.com/office/powerpoint/2010/main" val="30870487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280</TotalTime>
  <Words>3614</Words>
  <Application>Microsoft Office PowerPoint</Application>
  <PresentationFormat>On-screen Show (4:3)</PresentationFormat>
  <Paragraphs>179</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Ha Phuoc Tuan</cp:lastModifiedBy>
  <cp:revision>24</cp:revision>
  <dcterms:created xsi:type="dcterms:W3CDTF">2016-10-07T08:42:59Z</dcterms:created>
  <dcterms:modified xsi:type="dcterms:W3CDTF">2016-11-26T02:58:16Z</dcterms:modified>
</cp:coreProperties>
</file>